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7" r:id="rId1"/>
  </p:sldMasterIdLst>
  <p:notesMasterIdLst>
    <p:notesMasterId r:id="rId35"/>
  </p:notesMasterIdLst>
  <p:handoutMasterIdLst>
    <p:handoutMasterId r:id="rId36"/>
  </p:handoutMasterIdLst>
  <p:sldIdLst>
    <p:sldId id="256" r:id="rId2"/>
    <p:sldId id="304" r:id="rId3"/>
    <p:sldId id="257" r:id="rId4"/>
    <p:sldId id="258" r:id="rId5"/>
    <p:sldId id="261" r:id="rId6"/>
    <p:sldId id="260" r:id="rId7"/>
    <p:sldId id="305" r:id="rId8"/>
    <p:sldId id="306" r:id="rId9"/>
    <p:sldId id="307" r:id="rId10"/>
    <p:sldId id="269" r:id="rId11"/>
    <p:sldId id="270" r:id="rId12"/>
    <p:sldId id="271" r:id="rId13"/>
    <p:sldId id="308" r:id="rId14"/>
    <p:sldId id="309" r:id="rId15"/>
    <p:sldId id="310" r:id="rId16"/>
    <p:sldId id="275" r:id="rId17"/>
    <p:sldId id="276" r:id="rId18"/>
    <p:sldId id="277" r:id="rId19"/>
    <p:sldId id="278" r:id="rId20"/>
    <p:sldId id="279" r:id="rId21"/>
    <p:sldId id="280" r:id="rId22"/>
    <p:sldId id="282" r:id="rId23"/>
    <p:sldId id="284" r:id="rId24"/>
    <p:sldId id="312" r:id="rId25"/>
    <p:sldId id="311" r:id="rId26"/>
    <p:sldId id="314" r:id="rId27"/>
    <p:sldId id="315" r:id="rId28"/>
    <p:sldId id="266" r:id="rId29"/>
    <p:sldId id="316" r:id="rId30"/>
    <p:sldId id="290" r:id="rId31"/>
    <p:sldId id="291" r:id="rId32"/>
    <p:sldId id="285" r:id="rId33"/>
    <p:sldId id="286" r:id="rId34"/>
  </p:sldIdLst>
  <p:sldSz cx="9144000" cy="6858000" type="screen4x3"/>
  <p:notesSz cx="9388475" cy="7102475"/>
  <p:defaultTextStyle>
    <a:defPPr>
      <a:defRPr lang="tr-TR"/>
    </a:defPPr>
    <a:lvl1pPr algn="l" rtl="0" fontAlgn="base">
      <a:spcBef>
        <a:spcPct val="0"/>
      </a:spcBef>
      <a:spcAft>
        <a:spcPct val="0"/>
      </a:spcAft>
      <a:defRPr kern="1200">
        <a:solidFill>
          <a:schemeClr val="tx1"/>
        </a:solidFill>
        <a:latin typeface="Verdana" pitchFamily="34" charset="0"/>
        <a:ea typeface="+mn-ea"/>
        <a:cs typeface="Arial" charset="0"/>
      </a:defRPr>
    </a:lvl1pPr>
    <a:lvl2pPr marL="457200" algn="l" rtl="0" fontAlgn="base">
      <a:spcBef>
        <a:spcPct val="0"/>
      </a:spcBef>
      <a:spcAft>
        <a:spcPct val="0"/>
      </a:spcAft>
      <a:defRPr kern="1200">
        <a:solidFill>
          <a:schemeClr val="tx1"/>
        </a:solidFill>
        <a:latin typeface="Verdana" pitchFamily="34" charset="0"/>
        <a:ea typeface="+mn-ea"/>
        <a:cs typeface="Arial" charset="0"/>
      </a:defRPr>
    </a:lvl2pPr>
    <a:lvl3pPr marL="914400" algn="l" rtl="0" fontAlgn="base">
      <a:spcBef>
        <a:spcPct val="0"/>
      </a:spcBef>
      <a:spcAft>
        <a:spcPct val="0"/>
      </a:spcAft>
      <a:defRPr kern="1200">
        <a:solidFill>
          <a:schemeClr val="tx1"/>
        </a:solidFill>
        <a:latin typeface="Verdana" pitchFamily="34" charset="0"/>
        <a:ea typeface="+mn-ea"/>
        <a:cs typeface="Arial" charset="0"/>
      </a:defRPr>
    </a:lvl3pPr>
    <a:lvl4pPr marL="1371600" algn="l" rtl="0" fontAlgn="base">
      <a:spcBef>
        <a:spcPct val="0"/>
      </a:spcBef>
      <a:spcAft>
        <a:spcPct val="0"/>
      </a:spcAft>
      <a:defRPr kern="1200">
        <a:solidFill>
          <a:schemeClr val="tx1"/>
        </a:solidFill>
        <a:latin typeface="Verdana" pitchFamily="34" charset="0"/>
        <a:ea typeface="+mn-ea"/>
        <a:cs typeface="Arial" charset="0"/>
      </a:defRPr>
    </a:lvl4pPr>
    <a:lvl5pPr marL="1828800" algn="l" rtl="0" fontAlgn="base">
      <a:spcBef>
        <a:spcPct val="0"/>
      </a:spcBef>
      <a:spcAft>
        <a:spcPct val="0"/>
      </a:spcAft>
      <a:defRPr kern="1200">
        <a:solidFill>
          <a:schemeClr val="tx1"/>
        </a:solidFill>
        <a:latin typeface="Verdana" pitchFamily="34" charset="0"/>
        <a:ea typeface="+mn-ea"/>
        <a:cs typeface="Arial" charset="0"/>
      </a:defRPr>
    </a:lvl5pPr>
    <a:lvl6pPr marL="2286000" algn="l" defTabSz="914400" rtl="0" eaLnBrk="1" latinLnBrk="0" hangingPunct="1">
      <a:defRPr kern="1200">
        <a:solidFill>
          <a:schemeClr val="tx1"/>
        </a:solidFill>
        <a:latin typeface="Verdana" pitchFamily="34" charset="0"/>
        <a:ea typeface="+mn-ea"/>
        <a:cs typeface="Arial" charset="0"/>
      </a:defRPr>
    </a:lvl6pPr>
    <a:lvl7pPr marL="2743200" algn="l" defTabSz="914400" rtl="0" eaLnBrk="1" latinLnBrk="0" hangingPunct="1">
      <a:defRPr kern="1200">
        <a:solidFill>
          <a:schemeClr val="tx1"/>
        </a:solidFill>
        <a:latin typeface="Verdana" pitchFamily="34" charset="0"/>
        <a:ea typeface="+mn-ea"/>
        <a:cs typeface="Arial" charset="0"/>
      </a:defRPr>
    </a:lvl7pPr>
    <a:lvl8pPr marL="3200400" algn="l" defTabSz="914400" rtl="0" eaLnBrk="1" latinLnBrk="0" hangingPunct="1">
      <a:defRPr kern="1200">
        <a:solidFill>
          <a:schemeClr val="tx1"/>
        </a:solidFill>
        <a:latin typeface="Verdana" pitchFamily="34" charset="0"/>
        <a:ea typeface="+mn-ea"/>
        <a:cs typeface="Arial" charset="0"/>
      </a:defRPr>
    </a:lvl8pPr>
    <a:lvl9pPr marL="3657600" algn="l" defTabSz="914400" rtl="0" eaLnBrk="1" latinLnBrk="0" hangingPunct="1">
      <a:defRPr kern="1200">
        <a:solidFill>
          <a:schemeClr val="tx1"/>
        </a:solidFill>
        <a:latin typeface="Verdana"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59" autoAdjust="0"/>
    <p:restoredTop sz="94624" autoAdjust="0"/>
  </p:normalViewPr>
  <p:slideViewPr>
    <p:cSldViewPr>
      <p:cViewPr varScale="1">
        <p:scale>
          <a:sx n="103" d="100"/>
          <a:sy n="103" d="100"/>
        </p:scale>
        <p:origin x="-19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68339" cy="35512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sz="quarter" idx="1"/>
          </p:nvPr>
        </p:nvSpPr>
        <p:spPr>
          <a:xfrm>
            <a:off x="5317963" y="0"/>
            <a:ext cx="4068339" cy="355124"/>
          </a:xfrm>
          <a:prstGeom prst="rect">
            <a:avLst/>
          </a:prstGeom>
        </p:spPr>
        <p:txBody>
          <a:bodyPr vert="horz" lIns="94229" tIns="47114" rIns="94229" bIns="47114" rtlCol="0"/>
          <a:lstStyle>
            <a:lvl1pPr algn="r">
              <a:defRPr sz="1200"/>
            </a:lvl1pPr>
          </a:lstStyle>
          <a:p>
            <a:fld id="{EBACC98B-6813-4830-9FAE-8CF0CF44F01A}" type="datetimeFigureOut">
              <a:rPr lang="en-US" smtClean="0"/>
              <a:t>7/15/2012</a:t>
            </a:fld>
            <a:endParaRPr lang="en-US"/>
          </a:p>
        </p:txBody>
      </p:sp>
      <p:sp>
        <p:nvSpPr>
          <p:cNvPr id="4" name="Footer Placeholder 3"/>
          <p:cNvSpPr>
            <a:spLocks noGrp="1"/>
          </p:cNvSpPr>
          <p:nvPr>
            <p:ph type="ftr" sz="quarter" idx="2"/>
          </p:nvPr>
        </p:nvSpPr>
        <p:spPr>
          <a:xfrm>
            <a:off x="0" y="6746119"/>
            <a:ext cx="4068339" cy="355124"/>
          </a:xfrm>
          <a:prstGeom prst="rect">
            <a:avLst/>
          </a:prstGeom>
        </p:spPr>
        <p:txBody>
          <a:bodyPr vert="horz" lIns="94229" tIns="47114" rIns="94229" bIns="47114" rtlCol="0" anchor="b"/>
          <a:lstStyle>
            <a:lvl1pPr algn="l">
              <a:defRPr sz="1200"/>
            </a:lvl1pPr>
          </a:lstStyle>
          <a:p>
            <a:endParaRPr lang="en-US"/>
          </a:p>
        </p:txBody>
      </p:sp>
      <p:sp>
        <p:nvSpPr>
          <p:cNvPr id="5" name="Slide Number Placeholder 4"/>
          <p:cNvSpPr>
            <a:spLocks noGrp="1"/>
          </p:cNvSpPr>
          <p:nvPr>
            <p:ph type="sldNum" sz="quarter" idx="3"/>
          </p:nvPr>
        </p:nvSpPr>
        <p:spPr>
          <a:xfrm>
            <a:off x="5317963" y="6746119"/>
            <a:ext cx="4068339" cy="355124"/>
          </a:xfrm>
          <a:prstGeom prst="rect">
            <a:avLst/>
          </a:prstGeom>
        </p:spPr>
        <p:txBody>
          <a:bodyPr vert="horz" lIns="94229" tIns="47114" rIns="94229" bIns="47114" rtlCol="0" anchor="b"/>
          <a:lstStyle>
            <a:lvl1pPr algn="r">
              <a:defRPr sz="1200"/>
            </a:lvl1pPr>
          </a:lstStyle>
          <a:p>
            <a:fld id="{3A626748-66D8-46A0-94F1-BAE3959A8E6A}" type="slidenum">
              <a:rPr lang="en-US" smtClean="0"/>
              <a:t>‹#›</a:t>
            </a:fld>
            <a:endParaRPr lang="en-US"/>
          </a:p>
        </p:txBody>
      </p:sp>
    </p:spTree>
    <p:extLst>
      <p:ext uri="{BB962C8B-B14F-4D97-AF65-F5344CB8AC3E}">
        <p14:creationId xmlns:p14="http://schemas.microsoft.com/office/powerpoint/2010/main" val="26633832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4068339" cy="355124"/>
          </a:xfrm>
          <a:prstGeom prst="rect">
            <a:avLst/>
          </a:prstGeom>
          <a:noFill/>
          <a:ln w="9525">
            <a:noFill/>
            <a:miter lim="800000"/>
            <a:headEnd/>
            <a:tailEnd/>
          </a:ln>
          <a:effectLst/>
        </p:spPr>
        <p:txBody>
          <a:bodyPr vert="horz" wrap="square" lIns="94229" tIns="47114" rIns="94229" bIns="47114" numCol="1" anchor="t" anchorCtr="0" compatLnSpc="1">
            <a:prstTxWarp prst="textNoShape">
              <a:avLst/>
            </a:prstTxWarp>
          </a:bodyPr>
          <a:lstStyle>
            <a:lvl1pPr>
              <a:defRPr sz="1200" smtClean="0">
                <a:latin typeface="Arial" charset="0"/>
              </a:defRPr>
            </a:lvl1pPr>
          </a:lstStyle>
          <a:p>
            <a:pPr>
              <a:defRPr/>
            </a:pPr>
            <a:endParaRPr lang="tr-TR"/>
          </a:p>
        </p:txBody>
      </p:sp>
      <p:sp>
        <p:nvSpPr>
          <p:cNvPr id="3075" name="Rectangle 3"/>
          <p:cNvSpPr>
            <a:spLocks noGrp="1" noChangeArrowheads="1"/>
          </p:cNvSpPr>
          <p:nvPr>
            <p:ph type="dt" idx="1"/>
          </p:nvPr>
        </p:nvSpPr>
        <p:spPr bwMode="auto">
          <a:xfrm>
            <a:off x="5317963" y="0"/>
            <a:ext cx="4068339" cy="355124"/>
          </a:xfrm>
          <a:prstGeom prst="rect">
            <a:avLst/>
          </a:prstGeom>
          <a:noFill/>
          <a:ln w="9525">
            <a:noFill/>
            <a:miter lim="800000"/>
            <a:headEnd/>
            <a:tailEnd/>
          </a:ln>
          <a:effectLst/>
        </p:spPr>
        <p:txBody>
          <a:bodyPr vert="horz" wrap="square" lIns="94229" tIns="47114" rIns="94229" bIns="47114" numCol="1" anchor="t" anchorCtr="0" compatLnSpc="1">
            <a:prstTxWarp prst="textNoShape">
              <a:avLst/>
            </a:prstTxWarp>
          </a:bodyPr>
          <a:lstStyle>
            <a:lvl1pPr algn="r">
              <a:defRPr sz="1200" smtClean="0">
                <a:latin typeface="Arial" charset="0"/>
              </a:defRPr>
            </a:lvl1pPr>
          </a:lstStyle>
          <a:p>
            <a:pPr>
              <a:defRPr/>
            </a:pPr>
            <a:endParaRPr lang="tr-TR"/>
          </a:p>
        </p:txBody>
      </p:sp>
      <p:sp>
        <p:nvSpPr>
          <p:cNvPr id="52228" name="Rectangle 4"/>
          <p:cNvSpPr>
            <a:spLocks noGrp="1" noRot="1" noChangeAspect="1" noChangeArrowheads="1" noTextEdit="1"/>
          </p:cNvSpPr>
          <p:nvPr>
            <p:ph type="sldImg" idx="2"/>
          </p:nvPr>
        </p:nvSpPr>
        <p:spPr bwMode="auto">
          <a:xfrm>
            <a:off x="2919413" y="533400"/>
            <a:ext cx="3549650" cy="26622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p:cNvSpPr>
            <a:spLocks noGrp="1" noChangeArrowheads="1"/>
          </p:cNvSpPr>
          <p:nvPr>
            <p:ph type="body" sz="quarter" idx="3"/>
          </p:nvPr>
        </p:nvSpPr>
        <p:spPr bwMode="auto">
          <a:xfrm>
            <a:off x="938848" y="3373676"/>
            <a:ext cx="7510780" cy="3196114"/>
          </a:xfrm>
          <a:prstGeom prst="rect">
            <a:avLst/>
          </a:prstGeom>
          <a:noFill/>
          <a:ln w="9525">
            <a:noFill/>
            <a:miter lim="800000"/>
            <a:headEnd/>
            <a:tailEnd/>
          </a:ln>
          <a:effectLst/>
        </p:spPr>
        <p:txBody>
          <a:bodyPr vert="horz" wrap="square" lIns="94229" tIns="47114" rIns="94229" bIns="47114" numCol="1" anchor="t" anchorCtr="0" compatLnSpc="1">
            <a:prstTxWarp prst="textNoShape">
              <a:avLst/>
            </a:prstTxWarp>
          </a:bodyPr>
          <a:lstStyle/>
          <a:p>
            <a:pPr lvl="0"/>
            <a:r>
              <a:rPr lang="tr-TR" noProof="0" smtClean="0"/>
              <a:t>Asıl metin stillerini düzenlemek için tıklatın</a:t>
            </a:r>
          </a:p>
          <a:p>
            <a:pPr lvl="1"/>
            <a:r>
              <a:rPr lang="tr-TR" noProof="0" smtClean="0"/>
              <a:t>İkinci düzey</a:t>
            </a:r>
          </a:p>
          <a:p>
            <a:pPr lvl="2"/>
            <a:r>
              <a:rPr lang="tr-TR" noProof="0" smtClean="0"/>
              <a:t>Üçüncü düzey</a:t>
            </a:r>
          </a:p>
          <a:p>
            <a:pPr lvl="3"/>
            <a:r>
              <a:rPr lang="tr-TR" noProof="0" smtClean="0"/>
              <a:t>Dördüncü düzey</a:t>
            </a:r>
          </a:p>
          <a:p>
            <a:pPr lvl="4"/>
            <a:r>
              <a:rPr lang="tr-TR" noProof="0" smtClean="0"/>
              <a:t>Beşinci düzey</a:t>
            </a:r>
          </a:p>
        </p:txBody>
      </p:sp>
      <p:sp>
        <p:nvSpPr>
          <p:cNvPr id="3078" name="Rectangle 6"/>
          <p:cNvSpPr>
            <a:spLocks noGrp="1" noChangeArrowheads="1"/>
          </p:cNvSpPr>
          <p:nvPr>
            <p:ph type="ftr" sz="quarter" idx="4"/>
          </p:nvPr>
        </p:nvSpPr>
        <p:spPr bwMode="auto">
          <a:xfrm>
            <a:off x="0" y="6746119"/>
            <a:ext cx="4068339" cy="355124"/>
          </a:xfrm>
          <a:prstGeom prst="rect">
            <a:avLst/>
          </a:prstGeom>
          <a:noFill/>
          <a:ln w="9525">
            <a:noFill/>
            <a:miter lim="800000"/>
            <a:headEnd/>
            <a:tailEnd/>
          </a:ln>
          <a:effectLst/>
        </p:spPr>
        <p:txBody>
          <a:bodyPr vert="horz" wrap="square" lIns="94229" tIns="47114" rIns="94229" bIns="47114" numCol="1" anchor="b" anchorCtr="0" compatLnSpc="1">
            <a:prstTxWarp prst="textNoShape">
              <a:avLst/>
            </a:prstTxWarp>
          </a:bodyPr>
          <a:lstStyle>
            <a:lvl1pPr>
              <a:defRPr sz="1200" smtClean="0">
                <a:latin typeface="Arial" charset="0"/>
              </a:defRPr>
            </a:lvl1pPr>
          </a:lstStyle>
          <a:p>
            <a:pPr>
              <a:defRPr/>
            </a:pPr>
            <a:endParaRPr lang="tr-TR"/>
          </a:p>
        </p:txBody>
      </p:sp>
      <p:sp>
        <p:nvSpPr>
          <p:cNvPr id="3079" name="Rectangle 7"/>
          <p:cNvSpPr>
            <a:spLocks noGrp="1" noChangeArrowheads="1"/>
          </p:cNvSpPr>
          <p:nvPr>
            <p:ph type="sldNum" sz="quarter" idx="5"/>
          </p:nvPr>
        </p:nvSpPr>
        <p:spPr bwMode="auto">
          <a:xfrm>
            <a:off x="5317963" y="6746119"/>
            <a:ext cx="4068339" cy="355124"/>
          </a:xfrm>
          <a:prstGeom prst="rect">
            <a:avLst/>
          </a:prstGeom>
          <a:noFill/>
          <a:ln w="9525">
            <a:noFill/>
            <a:miter lim="800000"/>
            <a:headEnd/>
            <a:tailEnd/>
          </a:ln>
          <a:effectLst/>
        </p:spPr>
        <p:txBody>
          <a:bodyPr vert="horz" wrap="square" lIns="94229" tIns="47114" rIns="94229" bIns="47114" numCol="1" anchor="b" anchorCtr="0" compatLnSpc="1">
            <a:prstTxWarp prst="textNoShape">
              <a:avLst/>
            </a:prstTxWarp>
          </a:bodyPr>
          <a:lstStyle>
            <a:lvl1pPr algn="r">
              <a:defRPr sz="1200" smtClean="0">
                <a:latin typeface="Arial" charset="0"/>
              </a:defRPr>
            </a:lvl1pPr>
          </a:lstStyle>
          <a:p>
            <a:pPr>
              <a:defRPr/>
            </a:pPr>
            <a:fld id="{54F126A6-92EB-441A-9F04-6501B713A7B8}" type="slidenum">
              <a:rPr lang="tr-TR"/>
              <a:pPr>
                <a:defRPr/>
              </a:pPr>
              <a:t>‹#›</a:t>
            </a:fld>
            <a:endParaRPr lang="tr-TR"/>
          </a:p>
        </p:txBody>
      </p:sp>
    </p:spTree>
    <p:extLst>
      <p:ext uri="{BB962C8B-B14F-4D97-AF65-F5344CB8AC3E}">
        <p14:creationId xmlns:p14="http://schemas.microsoft.com/office/powerpoint/2010/main" val="428557599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F1993F9-DFCD-4553-BCE2-7241C352F40F}" type="slidenum">
              <a:rPr lang="en-US" sz="1200"/>
              <a:pPr eaLnBrk="1" hangingPunct="1"/>
              <a:t>13</a:t>
            </a:fld>
            <a:endParaRPr lang="en-US" sz="120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FD04C67-8E36-47BE-A080-222254CE043A}" type="slidenum">
              <a:rPr lang="en-US" sz="1200"/>
              <a:pPr eaLnBrk="1" hangingPunct="1"/>
              <a:t>26</a:t>
            </a:fld>
            <a:endParaRPr lang="en-US" sz="120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pPr>
              <a:defRPr/>
            </a:pPr>
            <a:endParaRPr lang="tr-TR"/>
          </a:p>
        </p:txBody>
      </p:sp>
      <p:sp>
        <p:nvSpPr>
          <p:cNvPr id="5" name="Footer Placeholder 4"/>
          <p:cNvSpPr>
            <a:spLocks noGrp="1"/>
          </p:cNvSpPr>
          <p:nvPr>
            <p:ph type="ftr" sz="quarter" idx="11"/>
          </p:nvPr>
        </p:nvSpPr>
        <p:spPr/>
        <p:txBody>
          <a:bodyPr/>
          <a:lstStyle>
            <a:lvl1pPr>
              <a:defRPr>
                <a:solidFill>
                  <a:schemeClr val="tx2"/>
                </a:solidFill>
              </a:defRPr>
            </a:lvl1pPr>
          </a:lstStyle>
          <a:p>
            <a:pPr>
              <a:defRPr/>
            </a:pPr>
            <a:endParaRPr lang="tr-TR"/>
          </a:p>
        </p:txBody>
      </p:sp>
      <p:sp>
        <p:nvSpPr>
          <p:cNvPr id="6" name="Slide Number Placeholder 5"/>
          <p:cNvSpPr>
            <a:spLocks noGrp="1"/>
          </p:cNvSpPr>
          <p:nvPr>
            <p:ph type="sldNum" sz="quarter" idx="12"/>
          </p:nvPr>
        </p:nvSpPr>
        <p:spPr/>
        <p:txBody>
          <a:bodyPr/>
          <a:lstStyle>
            <a:lvl1pPr>
              <a:defRPr>
                <a:solidFill>
                  <a:schemeClr val="tx2"/>
                </a:solidFill>
              </a:defRPr>
            </a:lvl1pPr>
          </a:lstStyle>
          <a:p>
            <a:pPr>
              <a:defRPr/>
            </a:pPr>
            <a:fld id="{9C570D67-778F-446C-BB4D-D2EB2081A690}" type="slidenum">
              <a:rPr lang="tr-TR" smtClean="0"/>
              <a:pPr>
                <a:defRPr/>
              </a:pPr>
              <a:t>‹#›</a:t>
            </a:fld>
            <a:endParaRPr lang="tr-TR"/>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tr-TR"/>
          </a:p>
        </p:txBody>
      </p:sp>
      <p:sp>
        <p:nvSpPr>
          <p:cNvPr id="5" name="Footer Placeholder 4"/>
          <p:cNvSpPr>
            <a:spLocks noGrp="1"/>
          </p:cNvSpPr>
          <p:nvPr>
            <p:ph type="ftr" sz="quarter" idx="11"/>
          </p:nvPr>
        </p:nvSpPr>
        <p:spPr/>
        <p:txBody>
          <a:bodyPr/>
          <a:lstStyle/>
          <a:p>
            <a:pPr>
              <a:defRPr/>
            </a:pPr>
            <a:endParaRPr lang="tr-TR"/>
          </a:p>
        </p:txBody>
      </p:sp>
      <p:sp>
        <p:nvSpPr>
          <p:cNvPr id="6" name="Slide Number Placeholder 5"/>
          <p:cNvSpPr>
            <a:spLocks noGrp="1"/>
          </p:cNvSpPr>
          <p:nvPr>
            <p:ph type="sldNum" sz="quarter" idx="12"/>
          </p:nvPr>
        </p:nvSpPr>
        <p:spPr/>
        <p:txBody>
          <a:bodyPr/>
          <a:lstStyle/>
          <a:p>
            <a:pPr>
              <a:defRPr/>
            </a:pPr>
            <a:fld id="{9C570D67-778F-446C-BB4D-D2EB2081A690}" type="slidenum">
              <a:rPr lang="tr-TR" smtClean="0"/>
              <a:pPr>
                <a:defRPr/>
              </a:pPr>
              <a:t>‹#›</a:t>
            </a:fld>
            <a:endParaRPr lang="tr-TR"/>
          </a:p>
        </p:txBody>
      </p:sp>
      <p:sp>
        <p:nvSpPr>
          <p:cNvPr id="11" name="Title 10"/>
          <p:cNvSpPr>
            <a:spLocks noGrp="1"/>
          </p:cNvSpPr>
          <p:nvPr>
            <p:ph type="title"/>
          </p:nvPr>
        </p:nvSpPr>
        <p:spPr/>
        <p:txBody>
          <a:bodyPr/>
          <a:lstStyle/>
          <a:p>
            <a:r>
              <a:rPr lang="en-US" smtClean="0"/>
              <a:t>Click to edit Master title style</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tr-TR"/>
          </a:p>
        </p:txBody>
      </p:sp>
      <p:sp>
        <p:nvSpPr>
          <p:cNvPr id="5" name="Footer Placeholder 4"/>
          <p:cNvSpPr>
            <a:spLocks noGrp="1"/>
          </p:cNvSpPr>
          <p:nvPr>
            <p:ph type="ftr" sz="quarter" idx="11"/>
          </p:nvPr>
        </p:nvSpPr>
        <p:spPr/>
        <p:txBody>
          <a:bodyPr/>
          <a:lstStyle/>
          <a:p>
            <a:pPr>
              <a:defRPr/>
            </a:pPr>
            <a:endParaRPr lang="tr-TR"/>
          </a:p>
        </p:txBody>
      </p:sp>
      <p:sp>
        <p:nvSpPr>
          <p:cNvPr id="6" name="Slide Number Placeholder 5"/>
          <p:cNvSpPr>
            <a:spLocks noGrp="1"/>
          </p:cNvSpPr>
          <p:nvPr>
            <p:ph type="sldNum" sz="quarter" idx="12"/>
          </p:nvPr>
        </p:nvSpPr>
        <p:spPr/>
        <p:txBody>
          <a:bodyPr/>
          <a:lstStyle/>
          <a:p>
            <a:pPr>
              <a:defRPr/>
            </a:pPr>
            <a:fld id="{9C570D67-778F-446C-BB4D-D2EB2081A690}" type="slidenum">
              <a:rPr lang="tr-TR" smtClean="0"/>
              <a:pPr>
                <a:defRPr/>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pPr>
              <a:defRPr/>
            </a:pPr>
            <a:endParaRPr lang="tr-TR"/>
          </a:p>
        </p:txBody>
      </p:sp>
      <p:sp>
        <p:nvSpPr>
          <p:cNvPr id="6" name="Footer Placeholder 5"/>
          <p:cNvSpPr>
            <a:spLocks noGrp="1"/>
          </p:cNvSpPr>
          <p:nvPr>
            <p:ph type="ftr" sz="quarter" idx="11"/>
          </p:nvPr>
        </p:nvSpPr>
        <p:spPr/>
        <p:txBody>
          <a:bodyPr/>
          <a:lstStyle/>
          <a:p>
            <a:pPr>
              <a:defRPr/>
            </a:pPr>
            <a:endParaRPr lang="tr-TR"/>
          </a:p>
        </p:txBody>
      </p:sp>
      <p:sp>
        <p:nvSpPr>
          <p:cNvPr id="7" name="Slide Number Placeholder 6"/>
          <p:cNvSpPr>
            <a:spLocks noGrp="1"/>
          </p:cNvSpPr>
          <p:nvPr>
            <p:ph type="sldNum" sz="quarter" idx="12"/>
          </p:nvPr>
        </p:nvSpPr>
        <p:spPr/>
        <p:txBody>
          <a:bodyPr/>
          <a:lstStyle/>
          <a:p>
            <a:pPr>
              <a:defRPr/>
            </a:pPr>
            <a:fld id="{9C570D67-778F-446C-BB4D-D2EB2081A690}" type="slidenum">
              <a:rPr lang="tr-TR" smtClean="0"/>
              <a:pPr>
                <a:defRPr/>
              </a:pPr>
              <a:t>‹#›</a:t>
            </a:fld>
            <a:endParaRPr lang="tr-TR"/>
          </a:p>
        </p:txBody>
      </p:sp>
      <p:sp>
        <p:nvSpPr>
          <p:cNvPr id="12" name="Title 1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endParaRPr lang="tr-TR"/>
          </a:p>
        </p:txBody>
      </p:sp>
      <p:sp>
        <p:nvSpPr>
          <p:cNvPr id="8" name="Footer Placeholder 7"/>
          <p:cNvSpPr>
            <a:spLocks noGrp="1"/>
          </p:cNvSpPr>
          <p:nvPr>
            <p:ph type="ftr" sz="quarter" idx="11"/>
          </p:nvPr>
        </p:nvSpPr>
        <p:spPr/>
        <p:txBody>
          <a:bodyPr/>
          <a:lstStyle/>
          <a:p>
            <a:pPr>
              <a:defRPr/>
            </a:pPr>
            <a:endParaRPr lang="tr-TR"/>
          </a:p>
        </p:txBody>
      </p:sp>
      <p:sp>
        <p:nvSpPr>
          <p:cNvPr id="9" name="Slide Number Placeholder 8"/>
          <p:cNvSpPr>
            <a:spLocks noGrp="1"/>
          </p:cNvSpPr>
          <p:nvPr>
            <p:ph type="sldNum" sz="quarter" idx="12"/>
          </p:nvPr>
        </p:nvSpPr>
        <p:spPr/>
        <p:txBody>
          <a:bodyPr/>
          <a:lstStyle/>
          <a:p>
            <a:pPr>
              <a:defRPr/>
            </a:pPr>
            <a:fld id="{9C570D67-778F-446C-BB4D-D2EB2081A690}" type="slidenum">
              <a:rPr lang="tr-TR" smtClean="0"/>
              <a:pPr>
                <a:defRPr/>
              </a:pPr>
              <a:t>‹#›</a:t>
            </a:fld>
            <a:endParaRPr lang="tr-TR"/>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a:defRPr/>
            </a:pPr>
            <a:endParaRPr lang="tr-TR"/>
          </a:p>
        </p:txBody>
      </p:sp>
      <p:sp>
        <p:nvSpPr>
          <p:cNvPr id="4" name="Footer Placeholder 3"/>
          <p:cNvSpPr>
            <a:spLocks noGrp="1"/>
          </p:cNvSpPr>
          <p:nvPr>
            <p:ph type="ftr" sz="quarter" idx="11"/>
          </p:nvPr>
        </p:nvSpPr>
        <p:spPr/>
        <p:txBody>
          <a:bodyPr/>
          <a:lstStyle/>
          <a:p>
            <a:pPr>
              <a:defRPr/>
            </a:pPr>
            <a:endParaRPr lang="tr-TR"/>
          </a:p>
        </p:txBody>
      </p:sp>
      <p:sp>
        <p:nvSpPr>
          <p:cNvPr id="5" name="Slide Number Placeholder 4"/>
          <p:cNvSpPr>
            <a:spLocks noGrp="1"/>
          </p:cNvSpPr>
          <p:nvPr>
            <p:ph type="sldNum" sz="quarter" idx="12"/>
          </p:nvPr>
        </p:nvSpPr>
        <p:spPr/>
        <p:txBody>
          <a:bodyPr/>
          <a:lstStyle/>
          <a:p>
            <a:pPr>
              <a:defRPr/>
            </a:pPr>
            <a:fld id="{9C570D67-778F-446C-BB4D-D2EB2081A690}" type="slidenum">
              <a:rPr lang="tr-TR" smtClean="0"/>
              <a:pPr>
                <a:defRPr/>
              </a:pPr>
              <a:t>‹#›</a:t>
            </a:fld>
            <a:endParaRPr lang="tr-TR"/>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tr-TR"/>
          </a:p>
        </p:txBody>
      </p:sp>
      <p:sp>
        <p:nvSpPr>
          <p:cNvPr id="3" name="Footer Placeholder 2"/>
          <p:cNvSpPr>
            <a:spLocks noGrp="1"/>
          </p:cNvSpPr>
          <p:nvPr>
            <p:ph type="ftr" sz="quarter" idx="11"/>
          </p:nvPr>
        </p:nvSpPr>
        <p:spPr/>
        <p:txBody>
          <a:bodyPr/>
          <a:lstStyle/>
          <a:p>
            <a:pPr>
              <a:defRPr/>
            </a:pPr>
            <a:endParaRPr lang="tr-TR"/>
          </a:p>
        </p:txBody>
      </p:sp>
      <p:sp>
        <p:nvSpPr>
          <p:cNvPr id="4" name="Slide Number Placeholder 3"/>
          <p:cNvSpPr>
            <a:spLocks noGrp="1"/>
          </p:cNvSpPr>
          <p:nvPr>
            <p:ph type="sldNum" sz="quarter" idx="12"/>
          </p:nvPr>
        </p:nvSpPr>
        <p:spPr/>
        <p:txBody>
          <a:bodyPr/>
          <a:lstStyle/>
          <a:p>
            <a:pPr>
              <a:defRPr/>
            </a:pPr>
            <a:fld id="{9C570D67-778F-446C-BB4D-D2EB2081A690}" type="slidenum">
              <a:rPr lang="tr-TR" smtClean="0"/>
              <a:pPr>
                <a:defRPr/>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en-US" smtClean="0"/>
              <a:t>Click to edit Master title style</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tr-TR"/>
          </a:p>
        </p:txBody>
      </p:sp>
      <p:sp>
        <p:nvSpPr>
          <p:cNvPr id="6" name="Footer Placeholder 5"/>
          <p:cNvSpPr>
            <a:spLocks noGrp="1"/>
          </p:cNvSpPr>
          <p:nvPr>
            <p:ph type="ftr" sz="quarter" idx="11"/>
          </p:nvPr>
        </p:nvSpPr>
        <p:spPr/>
        <p:txBody>
          <a:bodyPr/>
          <a:lstStyle/>
          <a:p>
            <a:pPr>
              <a:defRPr/>
            </a:pPr>
            <a:endParaRPr lang="tr-TR"/>
          </a:p>
        </p:txBody>
      </p:sp>
      <p:sp>
        <p:nvSpPr>
          <p:cNvPr id="7" name="Slide Number Placeholder 6"/>
          <p:cNvSpPr>
            <a:spLocks noGrp="1"/>
          </p:cNvSpPr>
          <p:nvPr>
            <p:ph type="sldNum" sz="quarter" idx="12"/>
          </p:nvPr>
        </p:nvSpPr>
        <p:spPr/>
        <p:txBody>
          <a:bodyPr/>
          <a:lstStyle/>
          <a:p>
            <a:pPr>
              <a:defRPr/>
            </a:pPr>
            <a:fld id="{9C570D67-778F-446C-BB4D-D2EB2081A690}" type="slidenum">
              <a:rPr lang="tr-TR" smtClean="0"/>
              <a:pPr>
                <a:defRPr/>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en-US" smtClean="0"/>
              <a:t>Click to edit Master title style</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tr-TR"/>
          </a:p>
        </p:txBody>
      </p:sp>
      <p:sp>
        <p:nvSpPr>
          <p:cNvPr id="6" name="Footer Placeholder 5"/>
          <p:cNvSpPr>
            <a:spLocks noGrp="1"/>
          </p:cNvSpPr>
          <p:nvPr>
            <p:ph type="ftr" sz="quarter" idx="11"/>
          </p:nvPr>
        </p:nvSpPr>
        <p:spPr/>
        <p:txBody>
          <a:bodyPr/>
          <a:lstStyle/>
          <a:p>
            <a:pPr>
              <a:defRPr/>
            </a:pPr>
            <a:endParaRPr lang="tr-TR"/>
          </a:p>
        </p:txBody>
      </p:sp>
      <p:sp>
        <p:nvSpPr>
          <p:cNvPr id="7" name="Slide Number Placeholder 6"/>
          <p:cNvSpPr>
            <a:spLocks noGrp="1"/>
          </p:cNvSpPr>
          <p:nvPr>
            <p:ph type="sldNum" sz="quarter" idx="12"/>
          </p:nvPr>
        </p:nvSpPr>
        <p:spPr/>
        <p:txBody>
          <a:bodyPr/>
          <a:lstStyle/>
          <a:p>
            <a:pPr>
              <a:defRPr/>
            </a:pPr>
            <a:fld id="{9C570D67-778F-446C-BB4D-D2EB2081A690}" type="slidenum">
              <a:rPr lang="tr-TR" smtClean="0"/>
              <a:pPr>
                <a:defRPr/>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tr-TR"/>
          </a:p>
        </p:txBody>
      </p:sp>
      <p:sp>
        <p:nvSpPr>
          <p:cNvPr id="5" name="Footer Placeholder 4"/>
          <p:cNvSpPr>
            <a:spLocks noGrp="1"/>
          </p:cNvSpPr>
          <p:nvPr>
            <p:ph type="ftr" sz="quarter" idx="11"/>
          </p:nvPr>
        </p:nvSpPr>
        <p:spPr/>
        <p:txBody>
          <a:bodyPr/>
          <a:lstStyle/>
          <a:p>
            <a:pPr>
              <a:defRPr/>
            </a:pPr>
            <a:endParaRPr lang="tr-TR"/>
          </a:p>
        </p:txBody>
      </p:sp>
      <p:sp>
        <p:nvSpPr>
          <p:cNvPr id="6" name="Slide Number Placeholder 5"/>
          <p:cNvSpPr>
            <a:spLocks noGrp="1"/>
          </p:cNvSpPr>
          <p:nvPr>
            <p:ph type="sldNum" sz="quarter" idx="12"/>
          </p:nvPr>
        </p:nvSpPr>
        <p:spPr/>
        <p:txBody>
          <a:bodyPr/>
          <a:lstStyle/>
          <a:p>
            <a:pPr>
              <a:defRPr/>
            </a:pPr>
            <a:fld id="{9C570D67-778F-446C-BB4D-D2EB2081A690}" type="slidenum">
              <a:rPr lang="tr-TR" smtClean="0"/>
              <a:pPr>
                <a:defRPr/>
              </a:pPr>
              <a:t>‹#›</a:t>
            </a:fld>
            <a:endParaRPr lang="tr-TR"/>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tr-TR"/>
          </a:p>
        </p:txBody>
      </p:sp>
      <p:sp>
        <p:nvSpPr>
          <p:cNvPr id="5" name="Footer Placeholder 4"/>
          <p:cNvSpPr>
            <a:spLocks noGrp="1"/>
          </p:cNvSpPr>
          <p:nvPr>
            <p:ph type="ftr" sz="quarter" idx="11"/>
          </p:nvPr>
        </p:nvSpPr>
        <p:spPr/>
        <p:txBody>
          <a:bodyPr/>
          <a:lstStyle/>
          <a:p>
            <a:pPr>
              <a:defRPr/>
            </a:pPr>
            <a:endParaRPr lang="tr-TR"/>
          </a:p>
        </p:txBody>
      </p:sp>
      <p:sp>
        <p:nvSpPr>
          <p:cNvPr id="6" name="Slide Number Placeholder 5"/>
          <p:cNvSpPr>
            <a:spLocks noGrp="1"/>
          </p:cNvSpPr>
          <p:nvPr>
            <p:ph type="sldNum" sz="quarter" idx="12"/>
          </p:nvPr>
        </p:nvSpPr>
        <p:spPr/>
        <p:txBody>
          <a:bodyPr/>
          <a:lstStyle/>
          <a:p>
            <a:pPr>
              <a:defRPr/>
            </a:pPr>
            <a:fld id="{9C570D67-778F-446C-BB4D-D2EB2081A690}" type="slidenum">
              <a:rPr lang="tr-TR" smtClean="0"/>
              <a:pPr>
                <a:defRPr/>
              </a:pPr>
              <a:t>‹#›</a:t>
            </a:fld>
            <a:endParaRPr lang="tr-TR"/>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pPr>
              <a:defRPr/>
            </a:pPr>
            <a:endParaRPr lang="tr-TR"/>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pPr>
              <a:defRPr/>
            </a:pPr>
            <a:endParaRPr lang="tr-TR"/>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pPr>
              <a:defRPr/>
            </a:pPr>
            <a:fld id="{9C570D67-778F-446C-BB4D-D2EB2081A690}" type="slidenum">
              <a:rPr lang="tr-TR" smtClean="0"/>
              <a:pPr>
                <a:defRPr/>
              </a:pPr>
              <a:t>‹#›</a:t>
            </a:fld>
            <a:endParaRPr lang="tr-TR"/>
          </a:p>
        </p:txBody>
      </p:sp>
    </p:spTree>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Lst>
  <p:transition spd="slow">
    <p:pull dir="rd"/>
    <p:sndAc>
      <p:stSnd>
        <p:snd r:embed="rId13"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2"/>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2"/>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6" presetClass="emph" presetSubtype="0" autoRev="1" fill="hold" grpId="1" nodeType="clickEffect">
                                  <p:stCondLst>
                                    <p:cond delay="0"/>
                                  </p:stCondLst>
                                  <p:childTnLst>
                                    <p:animScale>
                                      <p:cBhvr>
                                        <p:cTn id="14" dur="449" fill="hold">
                                          <p:stCondLst>
                                            <p:cond delay="0"/>
                                          </p:stCondLst>
                                        </p:cTn>
                                        <p:tgtEl>
                                          <p:spTgt spid="2"/>
                                        </p:tgtEl>
                                      </p:cBhvr>
                                      <p:to x="150000" y="150000"/>
                                    </p:animScale>
                                  </p:childTnLst>
                                </p:cTn>
                              </p:par>
                              <p:par>
                                <p:cTn id="15" presetID="23" presetClass="entr" presetSubtype="16" fill="hold" grpId="0" nodeType="withEffect">
                                  <p:stCondLst>
                                    <p:cond delay="400"/>
                                  </p:stCondLst>
                                  <p:childTnLst>
                                    <p:set>
                                      <p:cBhvr>
                                        <p:cTn id="16" dur="1" fill="hold">
                                          <p:stCondLst>
                                            <p:cond delay="0"/>
                                          </p:stCondLst>
                                        </p:cTn>
                                        <p:tgtEl>
                                          <p:spTgt spid="3">
                                            <p:txEl>
                                              <p:pRg st="0" end="0"/>
                                            </p:txEl>
                                          </p:spTgt>
                                        </p:tgtEl>
                                        <p:attrNameLst>
                                          <p:attrName>style.visibility</p:attrName>
                                        </p:attrNameLst>
                                      </p:cBhvr>
                                      <p:to>
                                        <p:strVal val="visible"/>
                                      </p:to>
                                    </p:set>
                                    <p:anim calcmode="lin" valueType="num">
                                      <p:cBhvr>
                                        <p:cTn id="1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0" end="0"/>
                                            </p:txEl>
                                          </p:spTgt>
                                        </p:tgtEl>
                                        <p:attrNameLst>
                                          <p:attrName>ppt_h</p:attrName>
                                        </p:attrNameLst>
                                      </p:cBhvr>
                                      <p:tavLst>
                                        <p:tav tm="0">
                                          <p:val>
                                            <p:fltVal val="0"/>
                                          </p:val>
                                        </p:tav>
                                        <p:tav tm="100000">
                                          <p:val>
                                            <p:strVal val="#ppt_h"/>
                                          </p:val>
                                        </p:tav>
                                      </p:tavLst>
                                    </p:anim>
                                  </p:childTnLst>
                                </p:cTn>
                              </p:par>
                              <p:par>
                                <p:cTn id="19" presetID="23" presetClass="entr" presetSubtype="16" fill="hold" grpId="0" nodeType="with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childTnLst>
                                </p:cTn>
                              </p:par>
                              <p:par>
                                <p:cTn id="23" presetID="23" presetClass="entr" presetSubtype="16" fill="hold" grpId="0" nodeType="withEffect">
                                  <p:stCondLst>
                                    <p:cond delay="40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p:cTn id="25"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3">
                                            <p:txEl>
                                              <p:pRg st="2" end="2"/>
                                            </p:txEl>
                                          </p:spTgt>
                                        </p:tgtEl>
                                        <p:attrNameLst>
                                          <p:attrName>ppt_h</p:attrName>
                                        </p:attrNameLst>
                                      </p:cBhvr>
                                      <p:tavLst>
                                        <p:tav tm="0">
                                          <p:val>
                                            <p:fltVal val="0"/>
                                          </p:val>
                                        </p:tav>
                                        <p:tav tm="100000">
                                          <p:val>
                                            <p:strVal val="#ppt_h"/>
                                          </p:val>
                                        </p:tav>
                                      </p:tavLst>
                                    </p:anim>
                                  </p:childTnLst>
                                </p:cTn>
                              </p:par>
                              <p:par>
                                <p:cTn id="27" presetID="23" presetClass="entr" presetSubtype="16" fill="hold" grpId="0" nodeType="withEffect">
                                  <p:stCondLst>
                                    <p:cond delay="40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p:cTn id="29"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0" dur="500" fill="hold"/>
                                        <p:tgtEl>
                                          <p:spTgt spid="3">
                                            <p:txEl>
                                              <p:pRg st="3" end="3"/>
                                            </p:txEl>
                                          </p:spTgt>
                                        </p:tgtEl>
                                        <p:attrNameLst>
                                          <p:attrName>ppt_h</p:attrName>
                                        </p:attrNameLst>
                                      </p:cBhvr>
                                      <p:tavLst>
                                        <p:tav tm="0">
                                          <p:val>
                                            <p:fltVal val="0"/>
                                          </p:val>
                                        </p:tav>
                                        <p:tav tm="100000">
                                          <p:val>
                                            <p:strVal val="#ppt_h"/>
                                          </p:val>
                                        </p:tav>
                                      </p:tavLst>
                                    </p:anim>
                                  </p:childTnLst>
                                </p:cTn>
                              </p:par>
                              <p:par>
                                <p:cTn id="31" presetID="23" presetClass="entr" presetSubtype="16" fill="hold" grpId="0" nodeType="withEffect">
                                  <p:stCondLst>
                                    <p:cond delay="400"/>
                                  </p:stCondLst>
                                  <p:childTnLst>
                                    <p:set>
                                      <p:cBhvr>
                                        <p:cTn id="32" dur="1" fill="hold">
                                          <p:stCondLst>
                                            <p:cond delay="0"/>
                                          </p:stCondLst>
                                        </p:cTn>
                                        <p:tgtEl>
                                          <p:spTgt spid="3">
                                            <p:txEl>
                                              <p:pRg st="4" end="4"/>
                                            </p:txEl>
                                          </p:spTgt>
                                        </p:tgtEl>
                                        <p:attrNameLst>
                                          <p:attrName>style.visibility</p:attrName>
                                        </p:attrNameLst>
                                      </p:cBhvr>
                                      <p:to>
                                        <p:strVal val="visible"/>
                                      </p:to>
                                    </p:set>
                                    <p:anim calcmode="lin" valueType="num">
                                      <p:cBhvr>
                                        <p:cTn id="33"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4" dur="500" fill="hold"/>
                                        <p:tgtEl>
                                          <p:spTgt spid="3">
                                            <p:txEl>
                                              <p:pRg st="4" end="4"/>
                                            </p:txEl>
                                          </p:spTgt>
                                        </p:tgtEl>
                                        <p:attrNameLst>
                                          <p:attrName>ppt_h</p:attrName>
                                        </p:attrNameLst>
                                      </p:cBhvr>
                                      <p:tavLst>
                                        <p:tav tm="0">
                                          <p:val>
                                            <p:fltVal val="0"/>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23" presetClass="exit" presetSubtype="32" fill="hold" grpId="2" nodeType="clickEffect">
                                  <p:stCondLst>
                                    <p:cond delay="0"/>
                                  </p:stCondLst>
                                  <p:childTnLst>
                                    <p:anim calcmode="lin" valueType="num">
                                      <p:cBhvr>
                                        <p:cTn id="38" dur="500" fill="hold"/>
                                        <p:tgtEl>
                                          <p:spTgt spid="2"/>
                                        </p:tgtEl>
                                        <p:attrNameLst>
                                          <p:attrName>ppt_w</p:attrName>
                                        </p:attrNameLst>
                                      </p:cBhvr>
                                      <p:tavLst>
                                        <p:tav tm="0">
                                          <p:val>
                                            <p:strVal val="ppt_w"/>
                                          </p:val>
                                        </p:tav>
                                        <p:tav tm="100000">
                                          <p:val>
                                            <p:fltVal val="0"/>
                                          </p:val>
                                        </p:tav>
                                      </p:tavLst>
                                    </p:anim>
                                    <p:anim calcmode="lin" valueType="num">
                                      <p:cBhvr>
                                        <p:cTn id="39" dur="500" fill="hold"/>
                                        <p:tgtEl>
                                          <p:spTgt spid="2"/>
                                        </p:tgtEl>
                                        <p:attrNameLst>
                                          <p:attrName>ppt_h</p:attrName>
                                        </p:attrNameLst>
                                      </p:cBhvr>
                                      <p:tavLst>
                                        <p:tav tm="0">
                                          <p:val>
                                            <p:strVal val="ppt_h"/>
                                          </p:val>
                                        </p:tav>
                                        <p:tav tm="100000">
                                          <p:val>
                                            <p:fltVal val="0"/>
                                          </p:val>
                                        </p:tav>
                                      </p:tavLst>
                                    </p:anim>
                                    <p:set>
                                      <p:cBhvr>
                                        <p:cTn id="40" dur="1" fill="hold">
                                          <p:stCondLst>
                                            <p:cond delay="499"/>
                                          </p:stCondLst>
                                        </p:cTn>
                                        <p:tgtEl>
                                          <p:spTgt spid="2"/>
                                        </p:tgtEl>
                                        <p:attrNameLst>
                                          <p:attrName>style.visibility</p:attrName>
                                        </p:attrNameLst>
                                      </p:cBhvr>
                                      <p:to>
                                        <p:strVal val="hidden"/>
                                      </p:to>
                                    </p:set>
                                  </p:childTnLst>
                                </p:cTn>
                              </p:par>
                              <p:par>
                                <p:cTn id="41" presetID="23" presetClass="exit" presetSubtype="32" fill="hold" grpId="1" nodeType="withEffect">
                                  <p:stCondLst>
                                    <p:cond delay="0"/>
                                  </p:stCondLst>
                                  <p:childTnLst>
                                    <p:anim calcmode="lin" valueType="num">
                                      <p:cBhvr>
                                        <p:cTn id="42" dur="500" fill="hold"/>
                                        <p:tgtEl>
                                          <p:spTgt spid="3">
                                            <p:txEl>
                                              <p:pRg st="0" end="0"/>
                                            </p:txEl>
                                          </p:spTgt>
                                        </p:tgtEl>
                                        <p:attrNameLst>
                                          <p:attrName>ppt_w</p:attrName>
                                        </p:attrNameLst>
                                      </p:cBhvr>
                                      <p:tavLst>
                                        <p:tav tm="0">
                                          <p:val>
                                            <p:strVal val="ppt_w"/>
                                          </p:val>
                                        </p:tav>
                                        <p:tav tm="100000">
                                          <p:val>
                                            <p:fltVal val="0"/>
                                          </p:val>
                                        </p:tav>
                                      </p:tavLst>
                                    </p:anim>
                                    <p:anim calcmode="lin" valueType="num">
                                      <p:cBhvr>
                                        <p:cTn id="43" dur="500" fill="hold"/>
                                        <p:tgtEl>
                                          <p:spTgt spid="3">
                                            <p:txEl>
                                              <p:pRg st="0" end="0"/>
                                            </p:txEl>
                                          </p:spTgt>
                                        </p:tgtEl>
                                        <p:attrNameLst>
                                          <p:attrName>ppt_h</p:attrName>
                                        </p:attrNameLst>
                                      </p:cBhvr>
                                      <p:tavLst>
                                        <p:tav tm="0">
                                          <p:val>
                                            <p:strVal val="ppt_h"/>
                                          </p:val>
                                        </p:tav>
                                        <p:tav tm="100000">
                                          <p:val>
                                            <p:fltVal val="0"/>
                                          </p:val>
                                        </p:tav>
                                      </p:tavLst>
                                    </p:anim>
                                    <p:set>
                                      <p:cBhvr>
                                        <p:cTn id="44" dur="1" fill="hold">
                                          <p:stCondLst>
                                            <p:cond delay="499"/>
                                          </p:stCondLst>
                                        </p:cTn>
                                        <p:tgtEl>
                                          <p:spTgt spid="3">
                                            <p:txEl>
                                              <p:pRg st="0" end="0"/>
                                            </p:txEl>
                                          </p:spTgt>
                                        </p:tgtEl>
                                        <p:attrNameLst>
                                          <p:attrName>style.visibility</p:attrName>
                                        </p:attrNameLst>
                                      </p:cBhvr>
                                      <p:to>
                                        <p:strVal val="hidden"/>
                                      </p:to>
                                    </p:set>
                                  </p:childTnLst>
                                </p:cTn>
                              </p:par>
                              <p:par>
                                <p:cTn id="45" presetID="23" presetClass="exit" presetSubtype="32" fill="hold" grpId="1" nodeType="withEffect">
                                  <p:stCondLst>
                                    <p:cond delay="0"/>
                                  </p:stCondLst>
                                  <p:childTnLst>
                                    <p:anim calcmode="lin" valueType="num">
                                      <p:cBhvr>
                                        <p:cTn id="46" dur="500" fill="hold"/>
                                        <p:tgtEl>
                                          <p:spTgt spid="3">
                                            <p:txEl>
                                              <p:pRg st="1" end="1"/>
                                            </p:txEl>
                                          </p:spTgt>
                                        </p:tgtEl>
                                        <p:attrNameLst>
                                          <p:attrName>ppt_w</p:attrName>
                                        </p:attrNameLst>
                                      </p:cBhvr>
                                      <p:tavLst>
                                        <p:tav tm="0">
                                          <p:val>
                                            <p:strVal val="ppt_w"/>
                                          </p:val>
                                        </p:tav>
                                        <p:tav tm="100000">
                                          <p:val>
                                            <p:fltVal val="0"/>
                                          </p:val>
                                        </p:tav>
                                      </p:tavLst>
                                    </p:anim>
                                    <p:anim calcmode="lin" valueType="num">
                                      <p:cBhvr>
                                        <p:cTn id="47" dur="500" fill="hold"/>
                                        <p:tgtEl>
                                          <p:spTgt spid="3">
                                            <p:txEl>
                                              <p:pRg st="1" end="1"/>
                                            </p:txEl>
                                          </p:spTgt>
                                        </p:tgtEl>
                                        <p:attrNameLst>
                                          <p:attrName>ppt_h</p:attrName>
                                        </p:attrNameLst>
                                      </p:cBhvr>
                                      <p:tavLst>
                                        <p:tav tm="0">
                                          <p:val>
                                            <p:strVal val="ppt_h"/>
                                          </p:val>
                                        </p:tav>
                                        <p:tav tm="100000">
                                          <p:val>
                                            <p:fltVal val="0"/>
                                          </p:val>
                                        </p:tav>
                                      </p:tavLst>
                                    </p:anim>
                                    <p:set>
                                      <p:cBhvr>
                                        <p:cTn id="48" dur="1" fill="hold">
                                          <p:stCondLst>
                                            <p:cond delay="499"/>
                                          </p:stCondLst>
                                        </p:cTn>
                                        <p:tgtEl>
                                          <p:spTgt spid="3">
                                            <p:txEl>
                                              <p:pRg st="1" end="1"/>
                                            </p:txEl>
                                          </p:spTgt>
                                        </p:tgtEl>
                                        <p:attrNameLst>
                                          <p:attrName>style.visibility</p:attrName>
                                        </p:attrNameLst>
                                      </p:cBhvr>
                                      <p:to>
                                        <p:strVal val="hidden"/>
                                      </p:to>
                                    </p:set>
                                  </p:childTnLst>
                                </p:cTn>
                              </p:par>
                              <p:par>
                                <p:cTn id="49" presetID="23" presetClass="exit" presetSubtype="32" fill="hold" grpId="1" nodeType="withEffect">
                                  <p:stCondLst>
                                    <p:cond delay="0"/>
                                  </p:stCondLst>
                                  <p:childTnLst>
                                    <p:anim calcmode="lin" valueType="num">
                                      <p:cBhvr>
                                        <p:cTn id="50" dur="500" fill="hold"/>
                                        <p:tgtEl>
                                          <p:spTgt spid="3">
                                            <p:txEl>
                                              <p:pRg st="2" end="2"/>
                                            </p:txEl>
                                          </p:spTgt>
                                        </p:tgtEl>
                                        <p:attrNameLst>
                                          <p:attrName>ppt_w</p:attrName>
                                        </p:attrNameLst>
                                      </p:cBhvr>
                                      <p:tavLst>
                                        <p:tav tm="0">
                                          <p:val>
                                            <p:strVal val="ppt_w"/>
                                          </p:val>
                                        </p:tav>
                                        <p:tav tm="100000">
                                          <p:val>
                                            <p:fltVal val="0"/>
                                          </p:val>
                                        </p:tav>
                                      </p:tavLst>
                                    </p:anim>
                                    <p:anim calcmode="lin" valueType="num">
                                      <p:cBhvr>
                                        <p:cTn id="51" dur="500" fill="hold"/>
                                        <p:tgtEl>
                                          <p:spTgt spid="3">
                                            <p:txEl>
                                              <p:pRg st="2" end="2"/>
                                            </p:txEl>
                                          </p:spTgt>
                                        </p:tgtEl>
                                        <p:attrNameLst>
                                          <p:attrName>ppt_h</p:attrName>
                                        </p:attrNameLst>
                                      </p:cBhvr>
                                      <p:tavLst>
                                        <p:tav tm="0">
                                          <p:val>
                                            <p:strVal val="ppt_h"/>
                                          </p:val>
                                        </p:tav>
                                        <p:tav tm="100000">
                                          <p:val>
                                            <p:fltVal val="0"/>
                                          </p:val>
                                        </p:tav>
                                      </p:tavLst>
                                    </p:anim>
                                    <p:set>
                                      <p:cBhvr>
                                        <p:cTn id="52" dur="1" fill="hold">
                                          <p:stCondLst>
                                            <p:cond delay="499"/>
                                          </p:stCondLst>
                                        </p:cTn>
                                        <p:tgtEl>
                                          <p:spTgt spid="3">
                                            <p:txEl>
                                              <p:pRg st="2" end="2"/>
                                            </p:txEl>
                                          </p:spTgt>
                                        </p:tgtEl>
                                        <p:attrNameLst>
                                          <p:attrName>style.visibility</p:attrName>
                                        </p:attrNameLst>
                                      </p:cBhvr>
                                      <p:to>
                                        <p:strVal val="hidden"/>
                                      </p:to>
                                    </p:set>
                                  </p:childTnLst>
                                </p:cTn>
                              </p:par>
                              <p:par>
                                <p:cTn id="53" presetID="23" presetClass="exit" presetSubtype="32" fill="hold" grpId="1" nodeType="withEffect">
                                  <p:stCondLst>
                                    <p:cond delay="0"/>
                                  </p:stCondLst>
                                  <p:childTnLst>
                                    <p:anim calcmode="lin" valueType="num">
                                      <p:cBhvr>
                                        <p:cTn id="54" dur="500" fill="hold"/>
                                        <p:tgtEl>
                                          <p:spTgt spid="3">
                                            <p:txEl>
                                              <p:pRg st="3" end="3"/>
                                            </p:txEl>
                                          </p:spTgt>
                                        </p:tgtEl>
                                        <p:attrNameLst>
                                          <p:attrName>ppt_w</p:attrName>
                                        </p:attrNameLst>
                                      </p:cBhvr>
                                      <p:tavLst>
                                        <p:tav tm="0">
                                          <p:val>
                                            <p:strVal val="ppt_w"/>
                                          </p:val>
                                        </p:tav>
                                        <p:tav tm="100000">
                                          <p:val>
                                            <p:fltVal val="0"/>
                                          </p:val>
                                        </p:tav>
                                      </p:tavLst>
                                    </p:anim>
                                    <p:anim calcmode="lin" valueType="num">
                                      <p:cBhvr>
                                        <p:cTn id="55" dur="500" fill="hold"/>
                                        <p:tgtEl>
                                          <p:spTgt spid="3">
                                            <p:txEl>
                                              <p:pRg st="3" end="3"/>
                                            </p:txEl>
                                          </p:spTgt>
                                        </p:tgtEl>
                                        <p:attrNameLst>
                                          <p:attrName>ppt_h</p:attrName>
                                        </p:attrNameLst>
                                      </p:cBhvr>
                                      <p:tavLst>
                                        <p:tav tm="0">
                                          <p:val>
                                            <p:strVal val="ppt_h"/>
                                          </p:val>
                                        </p:tav>
                                        <p:tav tm="100000">
                                          <p:val>
                                            <p:fltVal val="0"/>
                                          </p:val>
                                        </p:tav>
                                      </p:tavLst>
                                    </p:anim>
                                    <p:set>
                                      <p:cBhvr>
                                        <p:cTn id="56" dur="1" fill="hold">
                                          <p:stCondLst>
                                            <p:cond delay="499"/>
                                          </p:stCondLst>
                                        </p:cTn>
                                        <p:tgtEl>
                                          <p:spTgt spid="3">
                                            <p:txEl>
                                              <p:pRg st="3" end="3"/>
                                            </p:txEl>
                                          </p:spTgt>
                                        </p:tgtEl>
                                        <p:attrNameLst>
                                          <p:attrName>style.visibility</p:attrName>
                                        </p:attrNameLst>
                                      </p:cBhvr>
                                      <p:to>
                                        <p:strVal val="hidden"/>
                                      </p:to>
                                    </p:set>
                                  </p:childTnLst>
                                </p:cTn>
                              </p:par>
                              <p:par>
                                <p:cTn id="57" presetID="23" presetClass="exit" presetSubtype="32" fill="hold" grpId="1" nodeType="withEffect">
                                  <p:stCondLst>
                                    <p:cond delay="0"/>
                                  </p:stCondLst>
                                  <p:childTnLst>
                                    <p:anim calcmode="lin" valueType="num">
                                      <p:cBhvr>
                                        <p:cTn id="58" dur="500" fill="hold"/>
                                        <p:tgtEl>
                                          <p:spTgt spid="3">
                                            <p:txEl>
                                              <p:pRg st="4" end="4"/>
                                            </p:txEl>
                                          </p:spTgt>
                                        </p:tgtEl>
                                        <p:attrNameLst>
                                          <p:attrName>ppt_w</p:attrName>
                                        </p:attrNameLst>
                                      </p:cBhvr>
                                      <p:tavLst>
                                        <p:tav tm="0">
                                          <p:val>
                                            <p:strVal val="ppt_w"/>
                                          </p:val>
                                        </p:tav>
                                        <p:tav tm="100000">
                                          <p:val>
                                            <p:fltVal val="0"/>
                                          </p:val>
                                        </p:tav>
                                      </p:tavLst>
                                    </p:anim>
                                    <p:anim calcmode="lin" valueType="num">
                                      <p:cBhvr>
                                        <p:cTn id="59" dur="500" fill="hold"/>
                                        <p:tgtEl>
                                          <p:spTgt spid="3">
                                            <p:txEl>
                                              <p:pRg st="4" end="4"/>
                                            </p:txEl>
                                          </p:spTgt>
                                        </p:tgtEl>
                                        <p:attrNameLst>
                                          <p:attrName>ppt_h</p:attrName>
                                        </p:attrNameLst>
                                      </p:cBhvr>
                                      <p:tavLst>
                                        <p:tav tm="0">
                                          <p:val>
                                            <p:strVal val="ppt_h"/>
                                          </p:val>
                                        </p:tav>
                                        <p:tav tm="100000">
                                          <p:val>
                                            <p:fltVal val="0"/>
                                          </p:val>
                                        </p:tav>
                                      </p:tavLst>
                                    </p:anim>
                                    <p:set>
                                      <p:cBhvr>
                                        <p:cTn id="60" dur="1" fill="hold">
                                          <p:stCondLst>
                                            <p:cond delay="499"/>
                                          </p:stCondLst>
                                        </p:cTn>
                                        <p:tgtEl>
                                          <p:spTgt spid="3">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 grpId="2"/>
      <p:bldP spid="3" grpId="0" build="p"/>
      <p:bldP spid="3" grpId="1" build="allAtOnce"/>
    </p:bldLst>
  </p:timing>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en.wikipedia.org/wiki/Entity" TargetMode="External"/><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hyperlink" Target="http://en.wikipedia.org/wiki/Picture" TargetMode="External"/></Relationships>
</file>

<file path=ppt/slides/_rels/slide3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11188" y="981075"/>
            <a:ext cx="7772400" cy="2087563"/>
          </a:xfrm>
        </p:spPr>
        <p:txBody>
          <a:bodyPr/>
          <a:lstStyle/>
          <a:p>
            <a:pPr eaLnBrk="1" hangingPunct="1">
              <a:defRPr/>
            </a:pPr>
            <a:r>
              <a:rPr lang="en-GB" sz="8000" b="1" dirty="0" smtClean="0"/>
              <a:t>SHORT </a:t>
            </a:r>
            <a:r>
              <a:rPr lang="en-GB" sz="8000" b="1" dirty="0" smtClean="0"/>
              <a:t>STORIES</a:t>
            </a:r>
            <a:endParaRPr lang="tr-TR" sz="8000" dirty="0" smtClean="0"/>
          </a:p>
        </p:txBody>
      </p:sp>
      <p:sp>
        <p:nvSpPr>
          <p:cNvPr id="2051" name="Rectangle 3"/>
          <p:cNvSpPr>
            <a:spLocks noGrp="1" noChangeArrowheads="1"/>
          </p:cNvSpPr>
          <p:nvPr>
            <p:ph type="subTitle" idx="1"/>
          </p:nvPr>
        </p:nvSpPr>
        <p:spPr>
          <a:xfrm>
            <a:off x="1403350" y="3645024"/>
            <a:ext cx="6408738" cy="2089026"/>
          </a:xfrm>
        </p:spPr>
        <p:txBody>
          <a:bodyPr>
            <a:normAutofit/>
          </a:bodyPr>
          <a:lstStyle/>
          <a:p>
            <a:pPr eaLnBrk="1" hangingPunct="1">
              <a:buFontTx/>
              <a:buNone/>
              <a:defRPr/>
            </a:pPr>
            <a:r>
              <a:rPr lang="tr-TR" sz="4800" dirty="0" smtClean="0"/>
              <a:t> </a:t>
            </a:r>
            <a:r>
              <a:rPr lang="en-US" sz="4800" dirty="0" smtClean="0"/>
              <a:t>&amp; The 7 Main Elements</a:t>
            </a:r>
            <a:endParaRPr lang="tr-TR" sz="4800" dirty="0" smtClean="0"/>
          </a:p>
        </p:txBody>
      </p:sp>
    </p:spTree>
  </p:cSld>
  <p:clrMapOvr>
    <a:masterClrMapping/>
  </p:clrMapOvr>
  <p:transition spd="slow">
    <p:pull dir="rd"/>
    <p:sndAc>
      <p:stSnd>
        <p:snd r:embed="rId2" name="camera.wav"/>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a:t>A work of prose fiction shorter than short novel; more restricted in character</a:t>
            </a:r>
            <a:r>
              <a:rPr lang="tr-TR" dirty="0"/>
              <a:t>s</a:t>
            </a:r>
            <a:r>
              <a:rPr lang="en-GB" dirty="0"/>
              <a:t> &amp; situations</a:t>
            </a:r>
            <a:r>
              <a:rPr lang="en-GB" dirty="0" smtClean="0"/>
              <a:t>.</a:t>
            </a:r>
          </a:p>
          <a:p>
            <a:pPr marL="0" indent="0">
              <a:buNone/>
            </a:pPr>
            <a:endParaRPr lang="en-GB" sz="800" dirty="0" smtClean="0"/>
          </a:p>
          <a:p>
            <a:r>
              <a:rPr lang="en-GB" dirty="0" smtClean="0"/>
              <a:t>A </a:t>
            </a:r>
            <a:r>
              <a:rPr lang="en-GB" dirty="0"/>
              <a:t>short story is usually concerned with not more than a few effects, problems a</a:t>
            </a:r>
            <a:r>
              <a:rPr lang="tr-TR" dirty="0"/>
              <a:t>nd</a:t>
            </a:r>
            <a:r>
              <a:rPr lang="en-GB" dirty="0"/>
              <a:t> </a:t>
            </a:r>
            <a:r>
              <a:rPr lang="en-GB" dirty="0" smtClean="0"/>
              <a:t>themes.</a:t>
            </a:r>
          </a:p>
          <a:p>
            <a:pPr marL="0" indent="0">
              <a:buNone/>
            </a:pPr>
            <a:endParaRPr lang="en-GB" sz="800" dirty="0" smtClean="0"/>
          </a:p>
          <a:p>
            <a:r>
              <a:rPr lang="tr-TR" dirty="0" smtClean="0"/>
              <a:t>It </a:t>
            </a:r>
            <a:r>
              <a:rPr lang="en-GB" dirty="0"/>
              <a:t>emphasizes human nature and human </a:t>
            </a:r>
            <a:r>
              <a:rPr lang="en-GB" dirty="0" smtClean="0"/>
              <a:t>values.</a:t>
            </a:r>
          </a:p>
          <a:p>
            <a:pPr marL="0" indent="0">
              <a:buNone/>
            </a:pPr>
            <a:endParaRPr lang="en-US" sz="800" dirty="0" smtClean="0"/>
          </a:p>
          <a:p>
            <a:r>
              <a:rPr lang="en-GB" dirty="0" smtClean="0"/>
              <a:t>Time </a:t>
            </a:r>
            <a:r>
              <a:rPr lang="en-GB" dirty="0"/>
              <a:t>and Characters are limited but the place is not.</a:t>
            </a:r>
            <a:endParaRPr lang="tr-TR" dirty="0"/>
          </a:p>
          <a:p>
            <a:endParaRPr lang="en-US" dirty="0"/>
          </a:p>
        </p:txBody>
      </p:sp>
      <p:sp>
        <p:nvSpPr>
          <p:cNvPr id="3" name="Title 2"/>
          <p:cNvSpPr>
            <a:spLocks noGrp="1"/>
          </p:cNvSpPr>
          <p:nvPr>
            <p:ph type="title"/>
          </p:nvPr>
        </p:nvSpPr>
        <p:spPr/>
        <p:txBody>
          <a:bodyPr/>
          <a:lstStyle/>
          <a:p>
            <a:r>
              <a:rPr lang="en-US" dirty="0" smtClean="0"/>
              <a:t>What is a Short Story??</a:t>
            </a:r>
            <a:endParaRPr lang="en-US" dirty="0"/>
          </a:p>
        </p:txBody>
      </p:sp>
    </p:spTree>
    <p:extLst>
      <p:ext uri="{BB962C8B-B14F-4D97-AF65-F5344CB8AC3E}">
        <p14:creationId xmlns:p14="http://schemas.microsoft.com/office/powerpoint/2010/main" val="21763322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3"/>
          <p:cNvSpPr>
            <a:spLocks noGrp="1" noChangeArrowheads="1"/>
          </p:cNvSpPr>
          <p:nvPr>
            <p:ph idx="1"/>
          </p:nvPr>
        </p:nvSpPr>
        <p:spPr/>
        <p:txBody>
          <a:bodyPr/>
          <a:lstStyle/>
          <a:p>
            <a:pPr eaLnBrk="1" hangingPunct="1">
              <a:defRPr/>
            </a:pPr>
            <a:r>
              <a:rPr lang="en-GB" dirty="0" smtClean="0"/>
              <a:t>Unlike the novel, the character</a:t>
            </a:r>
            <a:r>
              <a:rPr lang="tr-TR" dirty="0" smtClean="0"/>
              <a:t>s are not </a:t>
            </a:r>
            <a:r>
              <a:rPr lang="en-GB" dirty="0" smtClean="0"/>
              <a:t>fully </a:t>
            </a:r>
            <a:r>
              <a:rPr lang="tr-TR" dirty="0" smtClean="0"/>
              <a:t>developed</a:t>
            </a:r>
            <a:r>
              <a:rPr lang="en-GB" dirty="0" smtClean="0"/>
              <a:t>.</a:t>
            </a:r>
          </a:p>
          <a:p>
            <a:pPr marL="0" indent="0" eaLnBrk="1" hangingPunct="1">
              <a:buNone/>
              <a:defRPr/>
            </a:pPr>
            <a:endParaRPr lang="en-GB" sz="800" dirty="0" smtClean="0"/>
          </a:p>
          <a:p>
            <a:pPr eaLnBrk="1" hangingPunct="1">
              <a:defRPr/>
            </a:pPr>
            <a:r>
              <a:rPr lang="en-GB" dirty="0" smtClean="0"/>
              <a:t>No </a:t>
            </a:r>
            <a:r>
              <a:rPr lang="en-GB" dirty="0" smtClean="0"/>
              <a:t>character analysis</a:t>
            </a:r>
            <a:r>
              <a:rPr lang="tr-TR" dirty="0" smtClean="0"/>
              <a:t>.</a:t>
            </a:r>
            <a:endParaRPr lang="en-GB" dirty="0"/>
          </a:p>
          <a:p>
            <a:pPr marL="0" indent="0" eaLnBrk="1" hangingPunct="1">
              <a:buNone/>
              <a:defRPr/>
            </a:pPr>
            <a:endParaRPr lang="tr-TR" sz="800" dirty="0" smtClean="0"/>
          </a:p>
          <a:p>
            <a:pPr eaLnBrk="1" hangingPunct="1">
              <a:defRPr/>
            </a:pPr>
            <a:r>
              <a:rPr lang="tr-TR" dirty="0" smtClean="0"/>
              <a:t>G</a:t>
            </a:r>
            <a:r>
              <a:rPr lang="en-GB" dirty="0" err="1" smtClean="0"/>
              <a:t>enerally</a:t>
            </a:r>
            <a:r>
              <a:rPr lang="en-GB" dirty="0" smtClean="0"/>
              <a:t>, </a:t>
            </a:r>
            <a:r>
              <a:rPr lang="en-GB" dirty="0" smtClean="0"/>
              <a:t>a single aspect of character’s personality undergoes a change </a:t>
            </a:r>
            <a:r>
              <a:rPr lang="tr-TR" dirty="0" smtClean="0"/>
              <a:t>and/</a:t>
            </a:r>
            <a:r>
              <a:rPr lang="en-GB" dirty="0" smtClean="0"/>
              <a:t>or is revealed as a result of some incident, confrontation or conflict</a:t>
            </a:r>
            <a:r>
              <a:rPr lang="tr-TR" dirty="0" smtClean="0"/>
              <a:t>.</a:t>
            </a:r>
          </a:p>
        </p:txBody>
      </p:sp>
      <p:sp>
        <p:nvSpPr>
          <p:cNvPr id="59394" name="Rectangle 2"/>
          <p:cNvSpPr>
            <a:spLocks noGrp="1" noChangeArrowheads="1"/>
          </p:cNvSpPr>
          <p:nvPr>
            <p:ph type="title"/>
          </p:nvPr>
        </p:nvSpPr>
        <p:spPr/>
        <p:txBody>
          <a:bodyPr/>
          <a:lstStyle/>
          <a:p>
            <a:pPr eaLnBrk="1" hangingPunct="1">
              <a:defRPr/>
            </a:pPr>
            <a:r>
              <a:rPr lang="en-US" dirty="0" smtClean="0"/>
              <a:t>What is a </a:t>
            </a:r>
            <a:r>
              <a:rPr lang="tr-TR" dirty="0" smtClean="0"/>
              <a:t>Short Story</a:t>
            </a:r>
            <a:r>
              <a:rPr lang="en-US" dirty="0" smtClean="0"/>
              <a:t>??</a:t>
            </a:r>
            <a:endParaRPr lang="tr-TR" dirty="0" smtClean="0"/>
          </a:p>
        </p:txBody>
      </p:sp>
    </p:spTree>
  </p:cSld>
  <p:clrMapOvr>
    <a:masterClrMapping/>
  </p:clrMapOvr>
  <p:transition spd="slow">
    <p:pull dir="rd"/>
    <p:sndAc>
      <p:stSnd>
        <p:snd r:embed="rId2" name="camera.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3"/>
          <p:cNvSpPr>
            <a:spLocks noGrp="1" noChangeArrowheads="1"/>
          </p:cNvSpPr>
          <p:nvPr>
            <p:ph idx="1"/>
          </p:nvPr>
        </p:nvSpPr>
        <p:spPr>
          <a:xfrm>
            <a:off x="467544" y="2276872"/>
            <a:ext cx="8229600" cy="4032448"/>
          </a:xfrm>
        </p:spPr>
        <p:txBody>
          <a:bodyPr>
            <a:normAutofit/>
          </a:bodyPr>
          <a:lstStyle/>
          <a:p>
            <a:pPr eaLnBrk="1" hangingPunct="1">
              <a:defRPr/>
            </a:pPr>
            <a:r>
              <a:rPr lang="en-GB" dirty="0" smtClean="0"/>
              <a:t>May be Didactic </a:t>
            </a:r>
            <a:r>
              <a:rPr lang="en-GB" dirty="0" smtClean="0"/>
              <a:t>(teaches a lesson) or read just </a:t>
            </a:r>
            <a:r>
              <a:rPr lang="en-GB" dirty="0" smtClean="0"/>
              <a:t>for pleasure</a:t>
            </a:r>
            <a:r>
              <a:rPr lang="en-GB" dirty="0" smtClean="0"/>
              <a:t>.</a:t>
            </a:r>
          </a:p>
          <a:p>
            <a:pPr marL="0" indent="0" eaLnBrk="1" hangingPunct="1">
              <a:buNone/>
              <a:defRPr/>
            </a:pPr>
            <a:endParaRPr lang="tr-TR" sz="800" dirty="0" smtClean="0"/>
          </a:p>
          <a:p>
            <a:pPr eaLnBrk="1" hangingPunct="1">
              <a:defRPr/>
            </a:pPr>
            <a:r>
              <a:rPr lang="en-GB" dirty="0" smtClean="0"/>
              <a:t>Because of </a:t>
            </a:r>
            <a:r>
              <a:rPr lang="en-GB" dirty="0" smtClean="0"/>
              <a:t>the limited length, </a:t>
            </a:r>
            <a:r>
              <a:rPr lang="en-GB" dirty="0" smtClean="0"/>
              <a:t>there are generally no detailed </a:t>
            </a:r>
            <a:r>
              <a:rPr lang="en-GB" dirty="0" smtClean="0"/>
              <a:t>descriptions </a:t>
            </a:r>
            <a:r>
              <a:rPr lang="en-GB" dirty="0" smtClean="0"/>
              <a:t>of </a:t>
            </a:r>
            <a:r>
              <a:rPr lang="en-GB" dirty="0" smtClean="0"/>
              <a:t>a character’s background </a:t>
            </a:r>
            <a:r>
              <a:rPr lang="en-GB" dirty="0" smtClean="0"/>
              <a:t>in a short </a:t>
            </a:r>
            <a:r>
              <a:rPr lang="en-GB" dirty="0" smtClean="0"/>
              <a:t>story</a:t>
            </a:r>
            <a:r>
              <a:rPr lang="en-US" dirty="0" smtClean="0"/>
              <a:t>.</a:t>
            </a:r>
          </a:p>
          <a:p>
            <a:pPr marL="0" indent="0" eaLnBrk="1" hangingPunct="1">
              <a:buNone/>
              <a:defRPr/>
            </a:pPr>
            <a:endParaRPr lang="tr-TR" sz="800" dirty="0" smtClean="0"/>
          </a:p>
          <a:p>
            <a:pPr eaLnBrk="1" hangingPunct="1">
              <a:defRPr/>
            </a:pPr>
            <a:r>
              <a:rPr lang="en-GB" dirty="0" smtClean="0"/>
              <a:t> </a:t>
            </a:r>
            <a:r>
              <a:rPr lang="en-US" dirty="0" smtClean="0"/>
              <a:t>Only</a:t>
            </a:r>
            <a:r>
              <a:rPr lang="en-GB" dirty="0" smtClean="0"/>
              <a:t> </a:t>
            </a:r>
            <a:r>
              <a:rPr lang="en-GB" dirty="0" smtClean="0"/>
              <a:t>a single unified incident</a:t>
            </a:r>
            <a:r>
              <a:rPr lang="tr-TR" dirty="0" smtClean="0"/>
              <a:t> is</a:t>
            </a:r>
            <a:r>
              <a:rPr lang="en-GB" dirty="0" smtClean="0"/>
              <a:t> mentioned.</a:t>
            </a:r>
            <a:endParaRPr lang="tr-TR" dirty="0" smtClean="0"/>
          </a:p>
        </p:txBody>
      </p:sp>
      <p:sp>
        <p:nvSpPr>
          <p:cNvPr id="61442" name="Rectangle 2"/>
          <p:cNvSpPr>
            <a:spLocks noGrp="1" noChangeArrowheads="1"/>
          </p:cNvSpPr>
          <p:nvPr>
            <p:ph type="title"/>
          </p:nvPr>
        </p:nvSpPr>
        <p:spPr/>
        <p:txBody>
          <a:bodyPr/>
          <a:lstStyle/>
          <a:p>
            <a:pPr eaLnBrk="1" hangingPunct="1">
              <a:defRPr/>
            </a:pPr>
            <a:r>
              <a:rPr lang="tr-TR" smtClean="0"/>
              <a:t>Common Features</a:t>
            </a:r>
          </a:p>
        </p:txBody>
      </p:sp>
    </p:spTree>
  </p:cSld>
  <p:clrMapOvr>
    <a:masterClrMapping/>
  </p:clrMapOvr>
  <p:transition spd="slow">
    <p:pull dir="rd"/>
    <p:sndAc>
      <p:stSnd>
        <p:snd r:embed="rId2" name="camera.wav"/>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3"/>
          <p:cNvSpPr>
            <a:spLocks noGrp="1" noChangeArrowheads="1"/>
          </p:cNvSpPr>
          <p:nvPr>
            <p:ph idx="1"/>
          </p:nvPr>
        </p:nvSpPr>
        <p:spPr/>
        <p:txBody>
          <a:bodyPr/>
          <a:lstStyle/>
          <a:p>
            <a:pPr eaLnBrk="1" hangingPunct="1">
              <a:defRPr/>
            </a:pPr>
            <a:r>
              <a:rPr lang="en-GB" dirty="0" smtClean="0"/>
              <a:t>Some earlier </a:t>
            </a:r>
            <a:r>
              <a:rPr lang="en-GB" dirty="0" smtClean="0"/>
              <a:t>types of literature, </a:t>
            </a:r>
            <a:r>
              <a:rPr lang="en-GB" dirty="0" smtClean="0"/>
              <a:t>such as myth, legend, fairy tale, fable, essay and character study may be said to be the FOREFATHERS of the short story. </a:t>
            </a:r>
            <a:endParaRPr lang="en-GB" dirty="0" smtClean="0"/>
          </a:p>
          <a:p>
            <a:pPr marL="0" indent="0" eaLnBrk="1" hangingPunct="1">
              <a:buNone/>
              <a:defRPr/>
            </a:pPr>
            <a:endParaRPr lang="en-GB" sz="800" dirty="0" smtClean="0"/>
          </a:p>
          <a:p>
            <a:pPr eaLnBrk="1" hangingPunct="1">
              <a:defRPr/>
            </a:pPr>
            <a:r>
              <a:rPr lang="en-GB" dirty="0" smtClean="0"/>
              <a:t>Chaucer’s </a:t>
            </a:r>
            <a:r>
              <a:rPr lang="en-GB" i="1" dirty="0" smtClean="0"/>
              <a:t>Canterbury Tales</a:t>
            </a:r>
            <a:r>
              <a:rPr lang="en-GB" dirty="0" smtClean="0"/>
              <a:t> </a:t>
            </a:r>
            <a:r>
              <a:rPr lang="en-GB" dirty="0" smtClean="0"/>
              <a:t>(a collection of stories written at the end of the 14</a:t>
            </a:r>
            <a:r>
              <a:rPr lang="en-GB" baseline="30000" dirty="0" smtClean="0"/>
              <a:t>th</a:t>
            </a:r>
            <a:r>
              <a:rPr lang="en-GB" dirty="0" smtClean="0"/>
              <a:t> century) and </a:t>
            </a:r>
            <a:r>
              <a:rPr lang="en-GB" dirty="0" smtClean="0"/>
              <a:t>Boccaccio’s  </a:t>
            </a:r>
            <a:r>
              <a:rPr lang="en-GB" i="1" dirty="0" smtClean="0"/>
              <a:t>Decameron</a:t>
            </a:r>
            <a:r>
              <a:rPr lang="en-GB" dirty="0" smtClean="0"/>
              <a:t> </a:t>
            </a:r>
            <a:r>
              <a:rPr lang="en-GB" dirty="0" smtClean="0"/>
              <a:t>(a collection of 100 stories written in 1350) are </a:t>
            </a:r>
            <a:r>
              <a:rPr lang="en-GB" dirty="0" smtClean="0"/>
              <a:t>the two </a:t>
            </a:r>
            <a:r>
              <a:rPr lang="en-GB" dirty="0" err="1" smtClean="0"/>
              <a:t>earlies</a:t>
            </a:r>
            <a:r>
              <a:rPr lang="en-GB" dirty="0" smtClean="0"/>
              <a:t> </a:t>
            </a:r>
            <a:r>
              <a:rPr lang="en-GB" dirty="0" smtClean="0"/>
              <a:t>examples.</a:t>
            </a:r>
            <a:endParaRPr lang="tr-TR" dirty="0" smtClean="0"/>
          </a:p>
        </p:txBody>
      </p:sp>
      <p:sp>
        <p:nvSpPr>
          <p:cNvPr id="64514" name="Rectangle 2"/>
          <p:cNvSpPr>
            <a:spLocks noGrp="1" noChangeArrowheads="1"/>
          </p:cNvSpPr>
          <p:nvPr>
            <p:ph type="title"/>
          </p:nvPr>
        </p:nvSpPr>
        <p:spPr/>
        <p:txBody>
          <a:bodyPr/>
          <a:lstStyle/>
          <a:p>
            <a:pPr eaLnBrk="1" hangingPunct="1">
              <a:defRPr/>
            </a:pPr>
            <a:r>
              <a:rPr lang="en-GB" b="1" dirty="0" smtClean="0"/>
              <a:t>Short Story’s Origin</a:t>
            </a:r>
            <a:endParaRPr lang="tr-TR" dirty="0" smtClean="0"/>
          </a:p>
        </p:txBody>
      </p:sp>
    </p:spTree>
  </p:cSld>
  <p:clrMapOvr>
    <a:masterClrMapping/>
  </p:clrMapOvr>
  <p:transition spd="slow">
    <p:pull dir="rd"/>
    <p:sndAc>
      <p:stSnd>
        <p:snd r:embed="rId2" name="camera.wav"/>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3"/>
          <p:cNvSpPr>
            <a:spLocks noGrp="1" noChangeArrowheads="1"/>
          </p:cNvSpPr>
          <p:nvPr>
            <p:ph idx="1"/>
          </p:nvPr>
        </p:nvSpPr>
        <p:spPr>
          <a:xfrm>
            <a:off x="617538" y="2204864"/>
            <a:ext cx="7929562" cy="4248472"/>
          </a:xfrm>
        </p:spPr>
        <p:txBody>
          <a:bodyPr>
            <a:normAutofit/>
          </a:bodyPr>
          <a:lstStyle/>
          <a:p>
            <a:pPr marL="457200" indent="-457200" eaLnBrk="1" hangingPunct="1">
              <a:buFont typeface="+mj-lt"/>
              <a:buAutoNum type="arabicParenR"/>
              <a:defRPr/>
            </a:pPr>
            <a:r>
              <a:rPr lang="en-GB" sz="2400" b="1" dirty="0" smtClean="0"/>
              <a:t>Setting</a:t>
            </a:r>
          </a:p>
          <a:p>
            <a:pPr marL="457200" indent="-457200" eaLnBrk="1" hangingPunct="1">
              <a:buFont typeface="+mj-lt"/>
              <a:buAutoNum type="arabicParenR"/>
              <a:defRPr/>
            </a:pPr>
            <a:r>
              <a:rPr lang="en-GB" b="1" dirty="0" smtClean="0"/>
              <a:t>Characters</a:t>
            </a:r>
          </a:p>
          <a:p>
            <a:pPr marL="457200" indent="-457200" eaLnBrk="1" hangingPunct="1">
              <a:buFont typeface="+mj-lt"/>
              <a:buAutoNum type="arabicParenR"/>
              <a:defRPr/>
            </a:pPr>
            <a:r>
              <a:rPr lang="en-GB" b="1" dirty="0" smtClean="0"/>
              <a:t>Emotion</a:t>
            </a:r>
          </a:p>
          <a:p>
            <a:pPr marL="457200" indent="-457200" eaLnBrk="1" hangingPunct="1">
              <a:buFont typeface="+mj-lt"/>
              <a:buAutoNum type="arabicParenR"/>
              <a:defRPr/>
            </a:pPr>
            <a:r>
              <a:rPr lang="en-GB" sz="2400" b="1" dirty="0" smtClean="0"/>
              <a:t>Plot (Climax, Resolution)</a:t>
            </a:r>
          </a:p>
          <a:p>
            <a:pPr marL="457200" indent="-457200" eaLnBrk="1" hangingPunct="1">
              <a:buFont typeface="+mj-lt"/>
              <a:buAutoNum type="arabicParenR"/>
              <a:defRPr/>
            </a:pPr>
            <a:r>
              <a:rPr lang="en-GB" b="1" dirty="0" smtClean="0"/>
              <a:t>Conflict</a:t>
            </a:r>
          </a:p>
          <a:p>
            <a:pPr marL="457200" indent="-457200" eaLnBrk="1" hangingPunct="1">
              <a:buFont typeface="+mj-lt"/>
              <a:buAutoNum type="arabicParenR"/>
              <a:defRPr/>
            </a:pPr>
            <a:r>
              <a:rPr lang="en-GB" b="1" dirty="0" smtClean="0"/>
              <a:t>Theme</a:t>
            </a:r>
          </a:p>
          <a:p>
            <a:pPr marL="457200" indent="-457200" eaLnBrk="1" hangingPunct="1">
              <a:buFont typeface="+mj-lt"/>
              <a:buAutoNum type="arabicParenR"/>
              <a:defRPr/>
            </a:pPr>
            <a:r>
              <a:rPr lang="en-GB" b="1" dirty="0" smtClean="0"/>
              <a:t>Symbolism</a:t>
            </a:r>
            <a:endParaRPr lang="en-GB" sz="2400" b="1" dirty="0" smtClean="0"/>
          </a:p>
        </p:txBody>
      </p:sp>
      <p:sp>
        <p:nvSpPr>
          <p:cNvPr id="63490" name="Rectangle 2"/>
          <p:cNvSpPr>
            <a:spLocks noGrp="1" noChangeArrowheads="1"/>
          </p:cNvSpPr>
          <p:nvPr>
            <p:ph type="title"/>
          </p:nvPr>
        </p:nvSpPr>
        <p:spPr/>
        <p:txBody>
          <a:bodyPr/>
          <a:lstStyle/>
          <a:p>
            <a:pPr eaLnBrk="1" hangingPunct="1">
              <a:defRPr/>
            </a:pPr>
            <a:r>
              <a:rPr lang="tr-TR" dirty="0" smtClean="0"/>
              <a:t>Basic Elements of Fiction</a:t>
            </a:r>
          </a:p>
        </p:txBody>
      </p:sp>
      <p:pic>
        <p:nvPicPr>
          <p:cNvPr id="4" name="Picture 4" descr="bd04970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76056" y="2708920"/>
            <a:ext cx="3553544" cy="2583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ll dir="rd"/>
    <p:sndAc>
      <p:stSnd>
        <p:snd r:embed="rId2"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Rectangle 3"/>
          <p:cNvSpPr>
            <a:spLocks noGrp="1" noChangeArrowheads="1"/>
          </p:cNvSpPr>
          <p:nvPr>
            <p:ph idx="1"/>
          </p:nvPr>
        </p:nvSpPr>
        <p:spPr>
          <a:xfrm>
            <a:off x="323529" y="2248347"/>
            <a:ext cx="8121224" cy="4493021"/>
          </a:xfrm>
        </p:spPr>
        <p:txBody>
          <a:bodyPr>
            <a:normAutofit/>
          </a:bodyPr>
          <a:lstStyle/>
          <a:p>
            <a:pPr>
              <a:lnSpc>
                <a:spcPct val="90000"/>
              </a:lnSpc>
              <a:buClr>
                <a:schemeClr val="accent2"/>
              </a:buClr>
              <a:buSzPct val="110000"/>
              <a:defRPr/>
            </a:pPr>
            <a:r>
              <a:rPr lang="en-US" dirty="0"/>
              <a:t>Time and place are where the action </a:t>
            </a:r>
            <a:r>
              <a:rPr lang="en-US" dirty="0" smtClean="0"/>
              <a:t>occurs</a:t>
            </a:r>
          </a:p>
          <a:p>
            <a:pPr marL="0" indent="0">
              <a:lnSpc>
                <a:spcPct val="90000"/>
              </a:lnSpc>
              <a:buClr>
                <a:schemeClr val="accent2"/>
              </a:buClr>
              <a:buSzPct val="110000"/>
              <a:buNone/>
              <a:defRPr/>
            </a:pPr>
            <a:endParaRPr lang="en-US" sz="800" dirty="0"/>
          </a:p>
          <a:p>
            <a:pPr>
              <a:lnSpc>
                <a:spcPct val="90000"/>
              </a:lnSpc>
              <a:defRPr/>
            </a:pPr>
            <a:r>
              <a:rPr lang="en-US" dirty="0"/>
              <a:t>Details that describe:</a:t>
            </a:r>
          </a:p>
          <a:p>
            <a:pPr lvl="1">
              <a:lnSpc>
                <a:spcPct val="90000"/>
              </a:lnSpc>
              <a:buClr>
                <a:schemeClr val="accent2"/>
              </a:buClr>
              <a:buFont typeface="Wingdings" pitchFamily="2" charset="2"/>
              <a:buChar char="ü"/>
              <a:defRPr/>
            </a:pPr>
            <a:r>
              <a:rPr lang="en-US" sz="1800" dirty="0"/>
              <a:t>Furniture</a:t>
            </a:r>
          </a:p>
          <a:p>
            <a:pPr lvl="1">
              <a:lnSpc>
                <a:spcPct val="90000"/>
              </a:lnSpc>
              <a:buClr>
                <a:schemeClr val="accent2"/>
              </a:buClr>
              <a:buFont typeface="Wingdings" pitchFamily="2" charset="2"/>
              <a:buChar char="ü"/>
              <a:defRPr/>
            </a:pPr>
            <a:r>
              <a:rPr lang="en-US" sz="1800" dirty="0"/>
              <a:t>Scenery</a:t>
            </a:r>
          </a:p>
          <a:p>
            <a:pPr lvl="1">
              <a:lnSpc>
                <a:spcPct val="90000"/>
              </a:lnSpc>
              <a:buClr>
                <a:schemeClr val="accent2"/>
              </a:buClr>
              <a:buFont typeface="Wingdings" pitchFamily="2" charset="2"/>
              <a:buChar char="ü"/>
              <a:defRPr/>
            </a:pPr>
            <a:r>
              <a:rPr lang="en-US" sz="1800" dirty="0"/>
              <a:t>Customs</a:t>
            </a:r>
          </a:p>
          <a:p>
            <a:pPr lvl="1">
              <a:lnSpc>
                <a:spcPct val="90000"/>
              </a:lnSpc>
              <a:buClr>
                <a:schemeClr val="accent2"/>
              </a:buClr>
              <a:buFont typeface="Wingdings" pitchFamily="2" charset="2"/>
              <a:buChar char="ü"/>
              <a:defRPr/>
            </a:pPr>
            <a:r>
              <a:rPr lang="en-US" sz="1800" dirty="0"/>
              <a:t>Transportation</a:t>
            </a:r>
          </a:p>
          <a:p>
            <a:pPr lvl="1">
              <a:lnSpc>
                <a:spcPct val="90000"/>
              </a:lnSpc>
              <a:buClr>
                <a:schemeClr val="accent2"/>
              </a:buClr>
              <a:buFont typeface="Wingdings" pitchFamily="2" charset="2"/>
              <a:buChar char="ü"/>
              <a:defRPr/>
            </a:pPr>
            <a:r>
              <a:rPr lang="en-US" sz="1800" dirty="0"/>
              <a:t>Clothing</a:t>
            </a:r>
          </a:p>
          <a:p>
            <a:pPr lvl="1">
              <a:lnSpc>
                <a:spcPct val="90000"/>
              </a:lnSpc>
              <a:buClr>
                <a:schemeClr val="accent2"/>
              </a:buClr>
              <a:buFont typeface="Wingdings" pitchFamily="2" charset="2"/>
              <a:buChar char="ü"/>
              <a:defRPr/>
            </a:pPr>
            <a:r>
              <a:rPr lang="en-US" sz="1800" dirty="0"/>
              <a:t>Dialects</a:t>
            </a:r>
          </a:p>
          <a:p>
            <a:pPr lvl="1">
              <a:lnSpc>
                <a:spcPct val="90000"/>
              </a:lnSpc>
              <a:buClr>
                <a:schemeClr val="accent2"/>
              </a:buClr>
              <a:buFont typeface="Wingdings" pitchFamily="2" charset="2"/>
              <a:buChar char="ü"/>
              <a:defRPr/>
            </a:pPr>
            <a:r>
              <a:rPr lang="en-US" sz="1800" dirty="0"/>
              <a:t>Weather</a:t>
            </a:r>
          </a:p>
          <a:p>
            <a:pPr lvl="1">
              <a:lnSpc>
                <a:spcPct val="90000"/>
              </a:lnSpc>
              <a:buClr>
                <a:schemeClr val="accent2"/>
              </a:buClr>
              <a:buFont typeface="Wingdings" pitchFamily="2" charset="2"/>
              <a:buChar char="ü"/>
              <a:defRPr/>
            </a:pPr>
            <a:r>
              <a:rPr lang="en-US" sz="1800" dirty="0"/>
              <a:t>Time of day</a:t>
            </a:r>
          </a:p>
          <a:p>
            <a:pPr lvl="1">
              <a:lnSpc>
                <a:spcPct val="90000"/>
              </a:lnSpc>
              <a:buClr>
                <a:schemeClr val="accent2"/>
              </a:buClr>
              <a:buFont typeface="Wingdings" pitchFamily="2" charset="2"/>
              <a:buChar char="ü"/>
              <a:defRPr/>
            </a:pPr>
            <a:r>
              <a:rPr lang="en-US" sz="1800" dirty="0"/>
              <a:t>Time of year</a:t>
            </a:r>
          </a:p>
        </p:txBody>
      </p:sp>
      <p:sp>
        <p:nvSpPr>
          <p:cNvPr id="101378" name="Rectangle 2"/>
          <p:cNvSpPr>
            <a:spLocks noGrp="1" noChangeArrowheads="1"/>
          </p:cNvSpPr>
          <p:nvPr>
            <p:ph type="title"/>
          </p:nvPr>
        </p:nvSpPr>
        <p:spPr/>
        <p:txBody>
          <a:bodyPr/>
          <a:lstStyle/>
          <a:p>
            <a:pPr eaLnBrk="1" hangingPunct="1">
              <a:defRPr/>
            </a:pPr>
            <a:r>
              <a:rPr lang="en-GB" b="1" dirty="0" smtClean="0"/>
              <a:t>1) SETTING</a:t>
            </a:r>
            <a:endParaRPr lang="tr-TR" dirty="0" smtClean="0"/>
          </a:p>
        </p:txBody>
      </p:sp>
    </p:spTree>
    <p:extLst>
      <p:ext uri="{BB962C8B-B14F-4D97-AF65-F5344CB8AC3E}">
        <p14:creationId xmlns:p14="http://schemas.microsoft.com/office/powerpoint/2010/main" val="1889259203"/>
      </p:ext>
    </p:extLst>
  </p:cSld>
  <p:clrMapOvr>
    <a:masterClrMapping/>
  </p:clrMapOvr>
  <p:transition spd="slow">
    <p:pull dir="rd"/>
    <p:sndAc>
      <p:stSnd>
        <p:snd r:embed="rId2" name="camera.wav"/>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smtClean="0"/>
              <a:t>Elements of Setting</a:t>
            </a:r>
            <a:endParaRPr lang="en-US" b="1"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2092192"/>
            <a:ext cx="7560840" cy="4753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63478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nSpc>
                <a:spcPct val="90000"/>
              </a:lnSpc>
            </a:pPr>
            <a:r>
              <a:rPr lang="en-US" dirty="0"/>
              <a:t>To create a mood or </a:t>
            </a:r>
            <a:r>
              <a:rPr lang="en-US" dirty="0" smtClean="0"/>
              <a:t>atmosphere</a:t>
            </a:r>
          </a:p>
          <a:p>
            <a:pPr marL="0" indent="0">
              <a:lnSpc>
                <a:spcPct val="90000"/>
              </a:lnSpc>
              <a:buNone/>
            </a:pPr>
            <a:endParaRPr lang="en-US" sz="800" dirty="0"/>
          </a:p>
          <a:p>
            <a:pPr>
              <a:lnSpc>
                <a:spcPct val="90000"/>
              </a:lnSpc>
            </a:pPr>
            <a:r>
              <a:rPr lang="en-US" dirty="0"/>
              <a:t>To show a reader a different way of </a:t>
            </a:r>
            <a:r>
              <a:rPr lang="en-US" dirty="0" smtClean="0"/>
              <a:t>life</a:t>
            </a:r>
          </a:p>
          <a:p>
            <a:pPr marL="0" indent="0">
              <a:lnSpc>
                <a:spcPct val="90000"/>
              </a:lnSpc>
              <a:buNone/>
            </a:pPr>
            <a:endParaRPr lang="en-US" sz="800" dirty="0"/>
          </a:p>
          <a:p>
            <a:pPr>
              <a:lnSpc>
                <a:spcPct val="90000"/>
              </a:lnSpc>
            </a:pPr>
            <a:r>
              <a:rPr lang="en-US" dirty="0"/>
              <a:t>To make action seem more </a:t>
            </a:r>
            <a:r>
              <a:rPr lang="en-US" dirty="0" smtClean="0"/>
              <a:t>real</a:t>
            </a:r>
          </a:p>
          <a:p>
            <a:pPr marL="0" indent="0">
              <a:lnSpc>
                <a:spcPct val="90000"/>
              </a:lnSpc>
              <a:buNone/>
            </a:pPr>
            <a:endParaRPr lang="en-US" sz="800" dirty="0"/>
          </a:p>
          <a:p>
            <a:pPr>
              <a:lnSpc>
                <a:spcPct val="90000"/>
              </a:lnSpc>
            </a:pPr>
            <a:r>
              <a:rPr lang="en-US" dirty="0"/>
              <a:t>To be the source of conflict or </a:t>
            </a:r>
            <a:r>
              <a:rPr lang="en-US" dirty="0" smtClean="0"/>
              <a:t>struggle</a:t>
            </a:r>
          </a:p>
          <a:p>
            <a:pPr marL="0" indent="0">
              <a:lnSpc>
                <a:spcPct val="90000"/>
              </a:lnSpc>
              <a:buNone/>
            </a:pPr>
            <a:endParaRPr lang="en-US" sz="800" dirty="0"/>
          </a:p>
          <a:p>
            <a:pPr>
              <a:lnSpc>
                <a:spcPct val="90000"/>
              </a:lnSpc>
            </a:pPr>
            <a:r>
              <a:rPr lang="en-US" dirty="0"/>
              <a:t>To symbolize an idea</a:t>
            </a:r>
          </a:p>
        </p:txBody>
      </p:sp>
      <p:sp>
        <p:nvSpPr>
          <p:cNvPr id="3" name="Title 2"/>
          <p:cNvSpPr>
            <a:spLocks noGrp="1"/>
          </p:cNvSpPr>
          <p:nvPr>
            <p:ph type="title"/>
          </p:nvPr>
        </p:nvSpPr>
        <p:spPr/>
        <p:txBody>
          <a:bodyPr/>
          <a:lstStyle/>
          <a:p>
            <a:r>
              <a:rPr lang="en-US" b="1" dirty="0" smtClean="0"/>
              <a:t>Function of Setting</a:t>
            </a:r>
            <a:endParaRPr lang="en-US" b="1" dirty="0"/>
          </a:p>
        </p:txBody>
      </p:sp>
    </p:spTree>
    <p:extLst>
      <p:ext uri="{BB962C8B-B14F-4D97-AF65-F5344CB8AC3E}">
        <p14:creationId xmlns:p14="http://schemas.microsoft.com/office/powerpoint/2010/main" val="11020501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3" name="Rectangle 3"/>
          <p:cNvSpPr>
            <a:spLocks noGrp="1" noChangeArrowheads="1"/>
          </p:cNvSpPr>
          <p:nvPr>
            <p:ph idx="1"/>
          </p:nvPr>
        </p:nvSpPr>
        <p:spPr/>
        <p:txBody>
          <a:bodyPr/>
          <a:lstStyle/>
          <a:p>
            <a:pPr eaLnBrk="1" hangingPunct="1">
              <a:defRPr/>
            </a:pPr>
            <a:r>
              <a:rPr lang="en-GB" dirty="0" smtClean="0"/>
              <a:t> Character creation is more complex than creating a plot from the action. From the words of the character; we can understand and define </a:t>
            </a:r>
            <a:r>
              <a:rPr lang="en-GB" dirty="0" smtClean="0"/>
              <a:t>him/her</a:t>
            </a:r>
          </a:p>
          <a:p>
            <a:pPr marL="0" indent="0" eaLnBrk="1" hangingPunct="1">
              <a:buNone/>
              <a:defRPr/>
            </a:pPr>
            <a:endParaRPr lang="en-GB" sz="800" dirty="0" smtClean="0"/>
          </a:p>
          <a:p>
            <a:pPr eaLnBrk="1" hangingPunct="1">
              <a:defRPr/>
            </a:pPr>
            <a:r>
              <a:rPr lang="en-GB" dirty="0" smtClean="0"/>
              <a:t> A character must be the one according to the community so</a:t>
            </a:r>
            <a:r>
              <a:rPr lang="tr-TR" dirty="0" smtClean="0"/>
              <a:t> </a:t>
            </a:r>
            <a:r>
              <a:rPr lang="tr-TR" dirty="0" smtClean="0"/>
              <a:t>d</a:t>
            </a:r>
            <a:r>
              <a:rPr lang="en-GB" dirty="0" err="1" smtClean="0"/>
              <a:t>ifficult</a:t>
            </a:r>
            <a:r>
              <a:rPr lang="en-GB" dirty="0" smtClean="0"/>
              <a:t> </a:t>
            </a:r>
            <a:r>
              <a:rPr lang="en-GB" dirty="0" smtClean="0"/>
              <a:t>because </a:t>
            </a:r>
            <a:r>
              <a:rPr lang="en-GB" b="1" dirty="0" smtClean="0"/>
              <a:t>infinite variety </a:t>
            </a:r>
            <a:r>
              <a:rPr lang="en-GB" dirty="0" smtClean="0"/>
              <a:t>of human personality.</a:t>
            </a:r>
            <a:endParaRPr lang="tr-TR" dirty="0" smtClean="0"/>
          </a:p>
        </p:txBody>
      </p:sp>
      <p:sp>
        <p:nvSpPr>
          <p:cNvPr id="107522" name="Rectangle 2"/>
          <p:cNvSpPr>
            <a:spLocks noGrp="1" noChangeArrowheads="1"/>
          </p:cNvSpPr>
          <p:nvPr>
            <p:ph type="title"/>
          </p:nvPr>
        </p:nvSpPr>
        <p:spPr/>
        <p:txBody>
          <a:bodyPr/>
          <a:lstStyle/>
          <a:p>
            <a:pPr eaLnBrk="1" hangingPunct="1">
              <a:defRPr/>
            </a:pPr>
            <a:r>
              <a:rPr lang="tr-TR" b="1" dirty="0" smtClean="0"/>
              <a:t>2</a:t>
            </a:r>
            <a:r>
              <a:rPr lang="en-GB" b="1" dirty="0" smtClean="0"/>
              <a:t>) </a:t>
            </a:r>
            <a:r>
              <a:rPr lang="en-GB" b="1" dirty="0" smtClean="0"/>
              <a:t>CHARACTERS</a:t>
            </a:r>
            <a:r>
              <a:rPr lang="en-GB" dirty="0" smtClean="0"/>
              <a:t> </a:t>
            </a:r>
            <a:endParaRPr lang="tr-TR" dirty="0" smtClean="0"/>
          </a:p>
        </p:txBody>
      </p:sp>
    </p:spTree>
  </p:cSld>
  <p:clrMapOvr>
    <a:masterClrMapping/>
  </p:clrMapOvr>
  <p:transition spd="slow">
    <p:pull dir="rd"/>
    <p:sndAc>
      <p:stSnd>
        <p:snd r:embed="rId2" name="camera.wav"/>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Rectangle 3"/>
          <p:cNvSpPr>
            <a:spLocks noGrp="1" noChangeArrowheads="1"/>
          </p:cNvSpPr>
          <p:nvPr>
            <p:ph idx="1"/>
          </p:nvPr>
        </p:nvSpPr>
        <p:spPr>
          <a:xfrm>
            <a:off x="457200" y="2204864"/>
            <a:ext cx="8229600" cy="4103861"/>
          </a:xfrm>
        </p:spPr>
        <p:txBody>
          <a:bodyPr>
            <a:normAutofit/>
          </a:bodyPr>
          <a:lstStyle/>
          <a:p>
            <a:pPr marL="609600" indent="-609600" eaLnBrk="1" hangingPunct="1">
              <a:lnSpc>
                <a:spcPct val="80000"/>
              </a:lnSpc>
              <a:defRPr/>
            </a:pPr>
            <a:r>
              <a:rPr lang="en-GB" b="1" dirty="0" smtClean="0"/>
              <a:t>Consistency : </a:t>
            </a:r>
            <a:r>
              <a:rPr lang="tr-TR" dirty="0" smtClean="0"/>
              <a:t>T</a:t>
            </a:r>
            <a:r>
              <a:rPr lang="en-GB" dirty="0" smtClean="0"/>
              <a:t>he personality should</a:t>
            </a:r>
            <a:r>
              <a:rPr lang="tr-TR" dirty="0" smtClean="0"/>
              <a:t> </a:t>
            </a:r>
            <a:r>
              <a:rPr lang="en-GB" dirty="0" smtClean="0"/>
              <a:t>n</a:t>
            </a:r>
            <a:r>
              <a:rPr lang="tr-TR" dirty="0" smtClean="0"/>
              <a:t>o</a:t>
            </a:r>
            <a:r>
              <a:rPr lang="en-GB" dirty="0" smtClean="0"/>
              <a:t>t change unless there is a reason for it</a:t>
            </a:r>
            <a:r>
              <a:rPr lang="tr-TR" dirty="0" smtClean="0"/>
              <a:t> </a:t>
            </a:r>
            <a:r>
              <a:rPr lang="en-GB" dirty="0" smtClean="0"/>
              <a:t>(sometimes he may be an inconsistent one as well</a:t>
            </a:r>
            <a:r>
              <a:rPr lang="en-GB" dirty="0" smtClean="0"/>
              <a:t>)</a:t>
            </a:r>
          </a:p>
          <a:p>
            <a:pPr marL="0" indent="0" eaLnBrk="1" hangingPunct="1">
              <a:lnSpc>
                <a:spcPct val="80000"/>
              </a:lnSpc>
              <a:buNone/>
              <a:defRPr/>
            </a:pPr>
            <a:endParaRPr lang="en-GB" sz="800" b="1" dirty="0" smtClean="0"/>
          </a:p>
          <a:p>
            <a:pPr marL="609600" indent="-609600" eaLnBrk="1" hangingPunct="1">
              <a:lnSpc>
                <a:spcPct val="80000"/>
              </a:lnSpc>
              <a:defRPr/>
            </a:pPr>
            <a:r>
              <a:rPr lang="en-GB" b="1" dirty="0" smtClean="0"/>
              <a:t>Plausibility: </a:t>
            </a:r>
            <a:r>
              <a:rPr lang="en-GB" dirty="0" smtClean="0"/>
              <a:t>The lifelines of the character</a:t>
            </a:r>
            <a:r>
              <a:rPr lang="tr-TR" dirty="0" smtClean="0"/>
              <a:t>.</a:t>
            </a:r>
            <a:r>
              <a:rPr lang="en-GB" dirty="0" smtClean="0"/>
              <a:t>The reader should accept the character as a human being. People from everyday life</a:t>
            </a:r>
            <a:r>
              <a:rPr lang="en-GB" dirty="0" smtClean="0"/>
              <a:t>.</a:t>
            </a:r>
          </a:p>
          <a:p>
            <a:pPr marL="0" indent="0" eaLnBrk="1" hangingPunct="1">
              <a:lnSpc>
                <a:spcPct val="80000"/>
              </a:lnSpc>
              <a:buNone/>
              <a:defRPr/>
            </a:pPr>
            <a:endParaRPr lang="en-GB" sz="800" b="1" dirty="0" smtClean="0"/>
          </a:p>
          <a:p>
            <a:pPr marL="609600" indent="-609600" eaLnBrk="1" hangingPunct="1">
              <a:lnSpc>
                <a:spcPct val="80000"/>
              </a:lnSpc>
              <a:defRPr/>
            </a:pPr>
            <a:r>
              <a:rPr lang="en-GB" b="1" dirty="0" smtClean="0"/>
              <a:t>Motivation:</a:t>
            </a:r>
            <a:r>
              <a:rPr lang="tr-TR" b="1" dirty="0" smtClean="0"/>
              <a:t> </a:t>
            </a:r>
            <a:r>
              <a:rPr lang="en-GB" dirty="0" smtClean="0"/>
              <a:t>The cause for the character to act. Necessary for the characters &amp; also for the readers.</a:t>
            </a:r>
            <a:endParaRPr lang="tr-TR" dirty="0" smtClean="0"/>
          </a:p>
        </p:txBody>
      </p:sp>
      <p:sp>
        <p:nvSpPr>
          <p:cNvPr id="108546" name="Rectangle 2"/>
          <p:cNvSpPr>
            <a:spLocks noGrp="1" noChangeArrowheads="1"/>
          </p:cNvSpPr>
          <p:nvPr>
            <p:ph type="title"/>
          </p:nvPr>
        </p:nvSpPr>
        <p:spPr/>
        <p:txBody>
          <a:bodyPr/>
          <a:lstStyle/>
          <a:p>
            <a:pPr eaLnBrk="1" hangingPunct="1">
              <a:defRPr/>
            </a:pPr>
            <a:r>
              <a:rPr lang="en-GB" sz="4000" dirty="0" smtClean="0"/>
              <a:t>THREE important qualities for good </a:t>
            </a:r>
            <a:r>
              <a:rPr lang="en-GB" sz="4000" dirty="0" smtClean="0"/>
              <a:t>characterization.</a:t>
            </a:r>
            <a:endParaRPr lang="tr-TR" sz="4000" dirty="0" smtClean="0"/>
          </a:p>
        </p:txBody>
      </p:sp>
    </p:spTree>
  </p:cSld>
  <p:clrMapOvr>
    <a:masterClrMapping/>
  </p:clrMapOvr>
  <p:transition spd="slow">
    <p:pull dir="rd"/>
    <p:sndAc>
      <p:stSnd>
        <p:snd r:embed="rId2" name="camera.wav"/>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Rectangle 3"/>
          <p:cNvSpPr>
            <a:spLocks noGrp="1" noChangeArrowheads="1"/>
          </p:cNvSpPr>
          <p:nvPr>
            <p:ph idx="1"/>
          </p:nvPr>
        </p:nvSpPr>
        <p:spPr>
          <a:xfrm>
            <a:off x="457200" y="1988840"/>
            <a:ext cx="8229600" cy="4608810"/>
          </a:xfrm>
        </p:spPr>
        <p:txBody>
          <a:bodyPr>
            <a:normAutofit/>
          </a:bodyPr>
          <a:lstStyle/>
          <a:p>
            <a:pPr eaLnBrk="1" hangingPunct="1">
              <a:lnSpc>
                <a:spcPct val="80000"/>
              </a:lnSpc>
              <a:buFont typeface="Wingdings" pitchFamily="2" charset="2"/>
              <a:buNone/>
              <a:defRPr/>
            </a:pPr>
            <a:r>
              <a:rPr lang="en-GB" sz="2400" b="1" dirty="0" smtClean="0"/>
              <a:t>Ways of Dramatizing Characters:</a:t>
            </a:r>
            <a:endParaRPr lang="tr-TR" sz="2400" b="1" dirty="0" smtClean="0"/>
          </a:p>
          <a:p>
            <a:pPr eaLnBrk="1" hangingPunct="1">
              <a:lnSpc>
                <a:spcPct val="80000"/>
              </a:lnSpc>
              <a:buFont typeface="Wingdings" pitchFamily="2" charset="2"/>
              <a:buNone/>
              <a:defRPr/>
            </a:pPr>
            <a:endParaRPr lang="en-GB" sz="800" dirty="0" smtClean="0"/>
          </a:p>
          <a:p>
            <a:pPr eaLnBrk="1" hangingPunct="1">
              <a:lnSpc>
                <a:spcPct val="80000"/>
              </a:lnSpc>
              <a:defRPr/>
            </a:pPr>
            <a:r>
              <a:rPr lang="en-GB" sz="2400" dirty="0" smtClean="0"/>
              <a:t>Writer </a:t>
            </a:r>
            <a:r>
              <a:rPr lang="en-GB" sz="2400" dirty="0" smtClean="0"/>
              <a:t>“paints </a:t>
            </a:r>
            <a:r>
              <a:rPr lang="en-GB" sz="2400" dirty="0" smtClean="0"/>
              <a:t>a </a:t>
            </a:r>
            <a:r>
              <a:rPr lang="en-GB" sz="2400" dirty="0" smtClean="0"/>
              <a:t>picture” </a:t>
            </a:r>
            <a:r>
              <a:rPr lang="en-GB" sz="2400" dirty="0" smtClean="0"/>
              <a:t>of the physical appearance of the character</a:t>
            </a:r>
            <a:r>
              <a:rPr lang="en-GB" sz="2400" dirty="0" smtClean="0"/>
              <a:t>. (Possessions, </a:t>
            </a:r>
            <a:r>
              <a:rPr lang="en-GB" sz="2400" dirty="0" smtClean="0"/>
              <a:t>physical description, immediate surroundings are factors</a:t>
            </a:r>
            <a:r>
              <a:rPr lang="en-GB" sz="2400" dirty="0" smtClean="0"/>
              <a:t>)</a:t>
            </a:r>
          </a:p>
          <a:p>
            <a:pPr marL="0" indent="0" eaLnBrk="1" hangingPunct="1">
              <a:lnSpc>
                <a:spcPct val="80000"/>
              </a:lnSpc>
              <a:buNone/>
              <a:defRPr/>
            </a:pPr>
            <a:endParaRPr lang="en-GB" sz="800" dirty="0" smtClean="0"/>
          </a:p>
          <a:p>
            <a:pPr eaLnBrk="1" hangingPunct="1">
              <a:lnSpc>
                <a:spcPct val="80000"/>
              </a:lnSpc>
              <a:defRPr/>
            </a:pPr>
            <a:r>
              <a:rPr lang="en-GB" sz="2400" dirty="0" smtClean="0"/>
              <a:t>Their </a:t>
            </a:r>
            <a:r>
              <a:rPr lang="en-GB" sz="2400" dirty="0" smtClean="0"/>
              <a:t>speech and dialogues may help </a:t>
            </a:r>
            <a:r>
              <a:rPr lang="en-GB" sz="2400" dirty="0" smtClean="0"/>
              <a:t>us</a:t>
            </a:r>
          </a:p>
          <a:p>
            <a:pPr marL="0" indent="0" eaLnBrk="1" hangingPunct="1">
              <a:lnSpc>
                <a:spcPct val="80000"/>
              </a:lnSpc>
              <a:buNone/>
              <a:defRPr/>
            </a:pPr>
            <a:endParaRPr lang="en-GB" sz="800" dirty="0" smtClean="0"/>
          </a:p>
          <a:p>
            <a:pPr eaLnBrk="1" hangingPunct="1">
              <a:lnSpc>
                <a:spcPct val="80000"/>
              </a:lnSpc>
              <a:defRPr/>
            </a:pPr>
            <a:r>
              <a:rPr lang="en-GB" sz="2400" dirty="0" smtClean="0"/>
              <a:t>Opinions of others in the story may give an idea about the </a:t>
            </a:r>
            <a:r>
              <a:rPr lang="en-GB" sz="2400" dirty="0" smtClean="0"/>
              <a:t>character</a:t>
            </a:r>
          </a:p>
          <a:p>
            <a:pPr marL="0" indent="0" eaLnBrk="1" hangingPunct="1">
              <a:lnSpc>
                <a:spcPct val="80000"/>
              </a:lnSpc>
              <a:buNone/>
              <a:defRPr/>
            </a:pPr>
            <a:endParaRPr lang="en-GB" sz="800" dirty="0" smtClean="0"/>
          </a:p>
          <a:p>
            <a:pPr eaLnBrk="1" hangingPunct="1">
              <a:lnSpc>
                <a:spcPct val="80000"/>
              </a:lnSpc>
              <a:defRPr/>
            </a:pPr>
            <a:r>
              <a:rPr lang="en-GB" sz="2400" dirty="0" smtClean="0"/>
              <a:t>Giving extra information about the characters’ acts </a:t>
            </a:r>
            <a:r>
              <a:rPr lang="en-GB" sz="2400" dirty="0" smtClean="0"/>
              <a:t>attitudes</a:t>
            </a:r>
          </a:p>
          <a:p>
            <a:pPr marL="0" indent="0" eaLnBrk="1" hangingPunct="1">
              <a:lnSpc>
                <a:spcPct val="80000"/>
              </a:lnSpc>
              <a:buNone/>
              <a:defRPr/>
            </a:pPr>
            <a:endParaRPr lang="en-GB" sz="800" b="1" dirty="0" smtClean="0"/>
          </a:p>
          <a:p>
            <a:pPr eaLnBrk="1" hangingPunct="1">
              <a:lnSpc>
                <a:spcPct val="80000"/>
              </a:lnSpc>
              <a:defRPr/>
            </a:pPr>
            <a:r>
              <a:rPr lang="en-GB" sz="2400" dirty="0" smtClean="0"/>
              <a:t>The writer goes directly into the mind of the character &amp; explains the inner thoughts of </a:t>
            </a:r>
            <a:r>
              <a:rPr lang="en-GB" sz="2400" dirty="0" smtClean="0"/>
              <a:t>him/her</a:t>
            </a:r>
            <a:endParaRPr lang="tr-TR" sz="2400" dirty="0" smtClean="0"/>
          </a:p>
        </p:txBody>
      </p:sp>
      <p:sp>
        <p:nvSpPr>
          <p:cNvPr id="109570" name="Rectangle 2"/>
          <p:cNvSpPr>
            <a:spLocks noGrp="1" noChangeArrowheads="1"/>
          </p:cNvSpPr>
          <p:nvPr>
            <p:ph type="title"/>
          </p:nvPr>
        </p:nvSpPr>
        <p:spPr>
          <a:xfrm>
            <a:off x="688490" y="404664"/>
            <a:ext cx="7756263" cy="1219742"/>
          </a:xfrm>
        </p:spPr>
        <p:txBody>
          <a:bodyPr/>
          <a:lstStyle/>
          <a:p>
            <a:pPr eaLnBrk="1" hangingPunct="1">
              <a:defRPr/>
            </a:pPr>
            <a:r>
              <a:rPr lang="en-GB" sz="3200" dirty="0"/>
              <a:t>C</a:t>
            </a:r>
            <a:r>
              <a:rPr lang="en-GB" sz="3200" dirty="0" smtClean="0"/>
              <a:t>haracters are </a:t>
            </a:r>
            <a:r>
              <a:rPr lang="en-GB" sz="3200" dirty="0" smtClean="0"/>
              <a:t>GENERALLY dramatized, not described.</a:t>
            </a:r>
            <a:endParaRPr lang="tr-TR" sz="3200" dirty="0" smtClean="0"/>
          </a:p>
        </p:txBody>
      </p:sp>
    </p:spTree>
  </p:cSld>
  <p:clrMapOvr>
    <a:masterClrMapping/>
  </p:clrMapOvr>
  <p:transition spd="slow">
    <p:pull dir="rd"/>
    <p:sndAc>
      <p:stSnd>
        <p:snd r:embed="rId2" name="camera.wav"/>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defRPr/>
            </a:pPr>
            <a:r>
              <a:rPr lang="en-US" b="1" dirty="0" smtClean="0"/>
              <a:t>Characterization</a:t>
            </a:r>
          </a:p>
        </p:txBody>
      </p:sp>
      <p:sp>
        <p:nvSpPr>
          <p:cNvPr id="28675" name="Rectangle 3"/>
          <p:cNvSpPr>
            <a:spLocks noGrp="1" noChangeArrowheads="1"/>
          </p:cNvSpPr>
          <p:nvPr>
            <p:ph type="body" idx="1"/>
          </p:nvPr>
        </p:nvSpPr>
        <p:spPr>
          <a:xfrm>
            <a:off x="685800" y="2132856"/>
            <a:ext cx="7924800" cy="4191744"/>
          </a:xfrm>
        </p:spPr>
        <p:txBody>
          <a:bodyPr/>
          <a:lstStyle/>
          <a:p>
            <a:pPr eaLnBrk="1" hangingPunct="1">
              <a:lnSpc>
                <a:spcPct val="90000"/>
              </a:lnSpc>
              <a:buFont typeface="Wingdings" pitchFamily="2" charset="2"/>
              <a:buChar char="Ø"/>
              <a:defRPr/>
            </a:pPr>
            <a:r>
              <a:rPr lang="en-US" dirty="0" smtClean="0"/>
              <a:t>A writer reveals what a character is like and how the character changes throughout the story</a:t>
            </a:r>
            <a:r>
              <a:rPr lang="en-US" dirty="0" smtClean="0"/>
              <a:t>.</a:t>
            </a:r>
          </a:p>
          <a:p>
            <a:pPr marL="0" indent="0" eaLnBrk="1" hangingPunct="1">
              <a:lnSpc>
                <a:spcPct val="90000"/>
              </a:lnSpc>
              <a:buNone/>
              <a:defRPr/>
            </a:pPr>
            <a:endParaRPr lang="en-US" sz="800" dirty="0" smtClean="0"/>
          </a:p>
          <a:p>
            <a:pPr eaLnBrk="1" hangingPunct="1">
              <a:lnSpc>
                <a:spcPct val="90000"/>
              </a:lnSpc>
              <a:buFont typeface="Wingdings" pitchFamily="2" charset="2"/>
              <a:buChar char="Ø"/>
              <a:defRPr/>
            </a:pPr>
            <a:r>
              <a:rPr lang="en-US" dirty="0" smtClean="0"/>
              <a:t>Two primary methods of characterization:</a:t>
            </a:r>
          </a:p>
          <a:p>
            <a:pPr lvl="1" eaLnBrk="1" hangingPunct="1">
              <a:lnSpc>
                <a:spcPct val="90000"/>
              </a:lnSpc>
              <a:buClr>
                <a:schemeClr val="accent2"/>
              </a:buClr>
              <a:buFont typeface="Wingdings" pitchFamily="2" charset="2"/>
              <a:buChar char="ü"/>
              <a:defRPr/>
            </a:pPr>
            <a:r>
              <a:rPr lang="en-US" sz="2400" b="1" i="1" u="sng" dirty="0" smtClean="0"/>
              <a:t>Direct</a:t>
            </a:r>
            <a:r>
              <a:rPr lang="en-US" sz="2400" i="1" dirty="0" smtClean="0"/>
              <a:t> -</a:t>
            </a:r>
            <a:r>
              <a:rPr lang="en-US" sz="2400" dirty="0" smtClean="0"/>
              <a:t> </a:t>
            </a:r>
            <a:r>
              <a:rPr lang="en-US" sz="2400" dirty="0" smtClean="0"/>
              <a:t>writer tells what the character is like</a:t>
            </a:r>
          </a:p>
          <a:p>
            <a:pPr lvl="1" eaLnBrk="1" hangingPunct="1">
              <a:lnSpc>
                <a:spcPct val="90000"/>
              </a:lnSpc>
              <a:buClr>
                <a:schemeClr val="accent2"/>
              </a:buClr>
              <a:buFont typeface="Wingdings" pitchFamily="2" charset="2"/>
              <a:buChar char="ü"/>
              <a:defRPr/>
            </a:pPr>
            <a:r>
              <a:rPr lang="en-US" sz="2400" b="1" i="1" u="sng" dirty="0" smtClean="0"/>
              <a:t>Indirect</a:t>
            </a:r>
            <a:r>
              <a:rPr lang="en-US" sz="2400" i="1" dirty="0" smtClean="0"/>
              <a:t> </a:t>
            </a:r>
            <a:r>
              <a:rPr lang="en-US" sz="2400" dirty="0" smtClean="0"/>
              <a:t>- </a:t>
            </a:r>
            <a:r>
              <a:rPr lang="en-US" sz="2400" dirty="0" smtClean="0"/>
              <a:t>writer shows what a character is like by describing what the character looks like, by telling what the character says and does, and by what other characters say about and do in response to the character.</a:t>
            </a:r>
          </a:p>
          <a:p>
            <a:pPr lvl="1" eaLnBrk="1" hangingPunct="1">
              <a:lnSpc>
                <a:spcPct val="90000"/>
              </a:lnSpc>
              <a:buFont typeface="Wingdings" pitchFamily="2" charset="2"/>
              <a:buNone/>
              <a:defRPr/>
            </a:pPr>
            <a:endParaRPr lang="en-US" dirty="0" smtClean="0">
              <a:effectLst>
                <a:outerShdw blurRad="38100" dist="38100" dir="2700000" algn="tl">
                  <a:srgbClr val="000000"/>
                </a:outerShdw>
              </a:effectLst>
            </a:endParaRPr>
          </a:p>
        </p:txBody>
      </p:sp>
    </p:spTree>
    <p:extLst>
      <p:ext uri="{BB962C8B-B14F-4D97-AF65-F5344CB8AC3E}">
        <p14:creationId xmlns:p14="http://schemas.microsoft.com/office/powerpoint/2010/main" val="17885847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8674"/>
                                        </p:tgtEl>
                                        <p:attrNameLst>
                                          <p:attrName>style.visibility</p:attrName>
                                        </p:attrNameLst>
                                      </p:cBhvr>
                                      <p:to>
                                        <p:strVal val="visible"/>
                                      </p:to>
                                    </p:set>
                                    <p:animEffect transition="in" filter="dissolve">
                                      <p:cBhvr>
                                        <p:cTn id="7" dur="500"/>
                                        <p:tgtEl>
                                          <p:spTgt spid="286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grpId="0" nodeType="clickEffect">
                                  <p:stCondLst>
                                    <p:cond delay="0"/>
                                  </p:stCondLst>
                                  <p:iterate type="wd">
                                    <p:tmPct val="100000"/>
                                  </p:iterate>
                                  <p:childTnLst>
                                    <p:set>
                                      <p:cBhvr>
                                        <p:cTn id="11" dur="1" fill="hold">
                                          <p:stCondLst>
                                            <p:cond delay="0"/>
                                          </p:stCondLst>
                                        </p:cTn>
                                        <p:tgtEl>
                                          <p:spTgt spid="28675">
                                            <p:txEl>
                                              <p:pRg st="0" end="0"/>
                                            </p:txEl>
                                          </p:spTgt>
                                        </p:tgtEl>
                                        <p:attrNameLst>
                                          <p:attrName>style.visibility</p:attrName>
                                        </p:attrNameLst>
                                      </p:cBhvr>
                                      <p:to>
                                        <p:strVal val="visible"/>
                                      </p:to>
                                    </p:set>
                                    <p:anim calcmode="lin" valueType="num">
                                      <p:cBhvr additive="base">
                                        <p:cTn id="12" dur="300" fill="hold"/>
                                        <p:tgtEl>
                                          <p:spTgt spid="28675">
                                            <p:txEl>
                                              <p:pRg st="0" end="0"/>
                                            </p:txEl>
                                          </p:spTgt>
                                        </p:tgtEl>
                                        <p:attrNameLst>
                                          <p:attrName>ppt_x</p:attrName>
                                        </p:attrNameLst>
                                      </p:cBhvr>
                                      <p:tavLst>
                                        <p:tav tm="0">
                                          <p:val>
                                            <p:strVal val="0-#ppt_w/2"/>
                                          </p:val>
                                        </p:tav>
                                        <p:tav tm="100000">
                                          <p:val>
                                            <p:strVal val="#ppt_x"/>
                                          </p:val>
                                        </p:tav>
                                      </p:tavLst>
                                    </p:anim>
                                    <p:anim calcmode="lin" valueType="num">
                                      <p:cBhvr additive="base">
                                        <p:cTn id="13" dur="300" fill="hold"/>
                                        <p:tgtEl>
                                          <p:spTgt spid="2867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iterate type="wd">
                                    <p:tmPct val="100000"/>
                                  </p:iterate>
                                  <p:childTnLst>
                                    <p:set>
                                      <p:cBhvr>
                                        <p:cTn id="17" dur="1" fill="hold">
                                          <p:stCondLst>
                                            <p:cond delay="0"/>
                                          </p:stCondLst>
                                        </p:cTn>
                                        <p:tgtEl>
                                          <p:spTgt spid="28675">
                                            <p:txEl>
                                              <p:pRg st="2" end="2"/>
                                            </p:txEl>
                                          </p:spTgt>
                                        </p:tgtEl>
                                        <p:attrNameLst>
                                          <p:attrName>style.visibility</p:attrName>
                                        </p:attrNameLst>
                                      </p:cBhvr>
                                      <p:to>
                                        <p:strVal val="visible"/>
                                      </p:to>
                                    </p:set>
                                    <p:anim calcmode="lin" valueType="num">
                                      <p:cBhvr additive="base">
                                        <p:cTn id="18" dur="300" fill="hold"/>
                                        <p:tgtEl>
                                          <p:spTgt spid="28675">
                                            <p:txEl>
                                              <p:pRg st="2" end="2"/>
                                            </p:txEl>
                                          </p:spTgt>
                                        </p:tgtEl>
                                        <p:attrNameLst>
                                          <p:attrName>ppt_x</p:attrName>
                                        </p:attrNameLst>
                                      </p:cBhvr>
                                      <p:tavLst>
                                        <p:tav tm="0">
                                          <p:val>
                                            <p:strVal val="0-#ppt_w/2"/>
                                          </p:val>
                                        </p:tav>
                                        <p:tav tm="100000">
                                          <p:val>
                                            <p:strVal val="#ppt_x"/>
                                          </p:val>
                                        </p:tav>
                                      </p:tavLst>
                                    </p:anim>
                                    <p:anim calcmode="lin" valueType="num">
                                      <p:cBhvr additive="base">
                                        <p:cTn id="19" dur="300" fill="hold"/>
                                        <p:tgtEl>
                                          <p:spTgt spid="28675">
                                            <p:txEl>
                                              <p:pRg st="2" end="2"/>
                                            </p:txEl>
                                          </p:spTgt>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iterate type="wd">
                                    <p:tmPct val="100000"/>
                                  </p:iterate>
                                  <p:childTnLst>
                                    <p:set>
                                      <p:cBhvr>
                                        <p:cTn id="21" dur="1" fill="hold">
                                          <p:stCondLst>
                                            <p:cond delay="0"/>
                                          </p:stCondLst>
                                        </p:cTn>
                                        <p:tgtEl>
                                          <p:spTgt spid="28675">
                                            <p:txEl>
                                              <p:pRg st="3" end="3"/>
                                            </p:txEl>
                                          </p:spTgt>
                                        </p:tgtEl>
                                        <p:attrNameLst>
                                          <p:attrName>style.visibility</p:attrName>
                                        </p:attrNameLst>
                                      </p:cBhvr>
                                      <p:to>
                                        <p:strVal val="visible"/>
                                      </p:to>
                                    </p:set>
                                    <p:anim calcmode="lin" valueType="num">
                                      <p:cBhvr additive="base">
                                        <p:cTn id="22" dur="300" fill="hold"/>
                                        <p:tgtEl>
                                          <p:spTgt spid="28675">
                                            <p:txEl>
                                              <p:pRg st="3" end="3"/>
                                            </p:txEl>
                                          </p:spTgt>
                                        </p:tgtEl>
                                        <p:attrNameLst>
                                          <p:attrName>ppt_x</p:attrName>
                                        </p:attrNameLst>
                                      </p:cBhvr>
                                      <p:tavLst>
                                        <p:tav tm="0">
                                          <p:val>
                                            <p:strVal val="0-#ppt_w/2"/>
                                          </p:val>
                                        </p:tav>
                                        <p:tav tm="100000">
                                          <p:val>
                                            <p:strVal val="#ppt_x"/>
                                          </p:val>
                                        </p:tav>
                                      </p:tavLst>
                                    </p:anim>
                                    <p:anim calcmode="lin" valueType="num">
                                      <p:cBhvr additive="base">
                                        <p:cTn id="23" dur="300" fill="hold"/>
                                        <p:tgtEl>
                                          <p:spTgt spid="28675">
                                            <p:txEl>
                                              <p:pRg st="3" end="3"/>
                                            </p:txEl>
                                          </p:spTgt>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iterate type="wd">
                                    <p:tmPct val="100000"/>
                                  </p:iterate>
                                  <p:childTnLst>
                                    <p:set>
                                      <p:cBhvr>
                                        <p:cTn id="25" dur="1" fill="hold">
                                          <p:stCondLst>
                                            <p:cond delay="0"/>
                                          </p:stCondLst>
                                        </p:cTn>
                                        <p:tgtEl>
                                          <p:spTgt spid="28675">
                                            <p:txEl>
                                              <p:pRg st="4" end="4"/>
                                            </p:txEl>
                                          </p:spTgt>
                                        </p:tgtEl>
                                        <p:attrNameLst>
                                          <p:attrName>style.visibility</p:attrName>
                                        </p:attrNameLst>
                                      </p:cBhvr>
                                      <p:to>
                                        <p:strVal val="visible"/>
                                      </p:to>
                                    </p:set>
                                    <p:anim calcmode="lin" valueType="num">
                                      <p:cBhvr additive="base">
                                        <p:cTn id="26" dur="300" fill="hold"/>
                                        <p:tgtEl>
                                          <p:spTgt spid="28675">
                                            <p:txEl>
                                              <p:pRg st="4" end="4"/>
                                            </p:txEl>
                                          </p:spTgt>
                                        </p:tgtEl>
                                        <p:attrNameLst>
                                          <p:attrName>ppt_x</p:attrName>
                                        </p:attrNameLst>
                                      </p:cBhvr>
                                      <p:tavLst>
                                        <p:tav tm="0">
                                          <p:val>
                                            <p:strVal val="0-#ppt_w/2"/>
                                          </p:val>
                                        </p:tav>
                                        <p:tav tm="100000">
                                          <p:val>
                                            <p:strVal val="#ppt_x"/>
                                          </p:val>
                                        </p:tav>
                                      </p:tavLst>
                                    </p:anim>
                                    <p:anim calcmode="lin" valueType="num">
                                      <p:cBhvr additive="base">
                                        <p:cTn id="27" dur="300" fill="hold"/>
                                        <p:tgtEl>
                                          <p:spTgt spid="28675">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utoUpdateAnimBg="0"/>
      <p:bldP spid="28675"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defRPr/>
            </a:pPr>
            <a:r>
              <a:rPr lang="en-US" b="1" dirty="0" smtClean="0"/>
              <a:t>Direct Characterization</a:t>
            </a:r>
          </a:p>
        </p:txBody>
      </p:sp>
      <p:sp>
        <p:nvSpPr>
          <p:cNvPr id="30723" name="Text Box 3"/>
          <p:cNvSpPr txBox="1">
            <a:spLocks noChangeArrowheads="1"/>
          </p:cNvSpPr>
          <p:nvPr/>
        </p:nvSpPr>
        <p:spPr bwMode="auto">
          <a:xfrm>
            <a:off x="895749" y="2348880"/>
            <a:ext cx="7696200"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dirty="0"/>
              <a:t>	</a:t>
            </a:r>
            <a:r>
              <a:rPr lang="en-US" dirty="0">
                <a:latin typeface="+mn-lt"/>
              </a:rPr>
              <a:t>…And I don’t play the dozens or believe in standing around with somebody in my face doing a lot of talking. I much rather just knock you down and take my chances even if I’m a little girl with skinny arms and a squeaky voice, which is how I got the name Squeaky.  </a:t>
            </a:r>
          </a:p>
          <a:p>
            <a:pPr algn="r" eaLnBrk="1" hangingPunct="1">
              <a:spcBef>
                <a:spcPct val="50000"/>
              </a:spcBef>
            </a:pPr>
            <a:r>
              <a:rPr lang="en-US" dirty="0"/>
              <a:t>From “Raymond’s Run” by T. Bambara</a:t>
            </a:r>
          </a:p>
        </p:txBody>
      </p:sp>
      <p:pic>
        <p:nvPicPr>
          <p:cNvPr id="30724" name="Picture 4" descr="PE00994_"/>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4431" y="4725144"/>
            <a:ext cx="1041400" cy="159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47539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0722"/>
                                        </p:tgtEl>
                                        <p:attrNameLst>
                                          <p:attrName>style.visibility</p:attrName>
                                        </p:attrNameLst>
                                      </p:cBhvr>
                                      <p:to>
                                        <p:strVal val="visible"/>
                                      </p:to>
                                    </p:set>
                                    <p:animEffect transition="in" filter="dissolve">
                                      <p:cBhvr>
                                        <p:cTn id="7" dur="500"/>
                                        <p:tgtEl>
                                          <p:spTgt spid="307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5" presetClass="entr" presetSubtype="0" fill="hold" grpId="0" nodeType="clickEffect">
                                  <p:stCondLst>
                                    <p:cond delay="0"/>
                                  </p:stCondLst>
                                  <p:childTnLst>
                                    <p:set>
                                      <p:cBhvr>
                                        <p:cTn id="11" dur="1" fill="hold">
                                          <p:stCondLst>
                                            <p:cond delay="0"/>
                                          </p:stCondLst>
                                        </p:cTn>
                                        <p:tgtEl>
                                          <p:spTgt spid="30723">
                                            <p:txEl>
                                              <p:pRg st="0" end="0"/>
                                            </p:txEl>
                                          </p:spTgt>
                                        </p:tgtEl>
                                        <p:attrNameLst>
                                          <p:attrName>style.visibility</p:attrName>
                                        </p:attrNameLst>
                                      </p:cBhvr>
                                      <p:to>
                                        <p:strVal val="visible"/>
                                      </p:to>
                                    </p:set>
                                    <p:anim calcmode="lin" valueType="num">
                                      <p:cBhvr>
                                        <p:cTn id="12" dur="1000" fill="hold"/>
                                        <p:tgtEl>
                                          <p:spTgt spid="30723">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30723">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30723">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30723">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15" presetClass="entr" presetSubtype="0" fill="hold" grpId="0" nodeType="clickEffect">
                                  <p:stCondLst>
                                    <p:cond delay="0"/>
                                  </p:stCondLst>
                                  <p:childTnLst>
                                    <p:set>
                                      <p:cBhvr>
                                        <p:cTn id="19" dur="1" fill="hold">
                                          <p:stCondLst>
                                            <p:cond delay="0"/>
                                          </p:stCondLst>
                                        </p:cTn>
                                        <p:tgtEl>
                                          <p:spTgt spid="30723">
                                            <p:txEl>
                                              <p:pRg st="1" end="1"/>
                                            </p:txEl>
                                          </p:spTgt>
                                        </p:tgtEl>
                                        <p:attrNameLst>
                                          <p:attrName>style.visibility</p:attrName>
                                        </p:attrNameLst>
                                      </p:cBhvr>
                                      <p:to>
                                        <p:strVal val="visible"/>
                                      </p:to>
                                    </p:set>
                                    <p:anim calcmode="lin" valueType="num">
                                      <p:cBhvr>
                                        <p:cTn id="20" dur="1000" fill="hold"/>
                                        <p:tgtEl>
                                          <p:spTgt spid="30723">
                                            <p:txEl>
                                              <p:pRg st="1" end="1"/>
                                            </p:txEl>
                                          </p:spTgt>
                                        </p:tgtEl>
                                        <p:attrNameLst>
                                          <p:attrName>ppt_w</p:attrName>
                                        </p:attrNameLst>
                                      </p:cBhvr>
                                      <p:tavLst>
                                        <p:tav tm="0">
                                          <p:val>
                                            <p:fltVal val="0"/>
                                          </p:val>
                                        </p:tav>
                                        <p:tav tm="100000">
                                          <p:val>
                                            <p:strVal val="#ppt_w"/>
                                          </p:val>
                                        </p:tav>
                                      </p:tavLst>
                                    </p:anim>
                                    <p:anim calcmode="lin" valueType="num">
                                      <p:cBhvr>
                                        <p:cTn id="21" dur="1000" fill="hold"/>
                                        <p:tgtEl>
                                          <p:spTgt spid="30723">
                                            <p:txEl>
                                              <p:pRg st="1" end="1"/>
                                            </p:txEl>
                                          </p:spTgt>
                                        </p:tgtEl>
                                        <p:attrNameLst>
                                          <p:attrName>ppt_h</p:attrName>
                                        </p:attrNameLst>
                                      </p:cBhvr>
                                      <p:tavLst>
                                        <p:tav tm="0">
                                          <p:val>
                                            <p:fltVal val="0"/>
                                          </p:val>
                                        </p:tav>
                                        <p:tav tm="100000">
                                          <p:val>
                                            <p:strVal val="#ppt_h"/>
                                          </p:val>
                                        </p:tav>
                                      </p:tavLst>
                                    </p:anim>
                                    <p:anim calcmode="lin" valueType="num">
                                      <p:cBhvr>
                                        <p:cTn id="22" dur="1000" fill="hold"/>
                                        <p:tgtEl>
                                          <p:spTgt spid="30723">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30723">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8" fill="hold" nodeType="clickEffect">
                                  <p:stCondLst>
                                    <p:cond delay="0"/>
                                  </p:stCondLst>
                                  <p:childTnLst>
                                    <p:set>
                                      <p:cBhvr>
                                        <p:cTn id="27" dur="1" fill="hold">
                                          <p:stCondLst>
                                            <p:cond delay="0"/>
                                          </p:stCondLst>
                                        </p:cTn>
                                        <p:tgtEl>
                                          <p:spTgt spid="30724"/>
                                        </p:tgtEl>
                                        <p:attrNameLst>
                                          <p:attrName>style.visibility</p:attrName>
                                        </p:attrNameLst>
                                      </p:cBhvr>
                                      <p:to>
                                        <p:strVal val="visible"/>
                                      </p:to>
                                    </p:set>
                                    <p:anim calcmode="lin" valueType="num">
                                      <p:cBhvr additive="base">
                                        <p:cTn id="28" dur="500" fill="hold"/>
                                        <p:tgtEl>
                                          <p:spTgt spid="30724"/>
                                        </p:tgtEl>
                                        <p:attrNameLst>
                                          <p:attrName>ppt_x</p:attrName>
                                        </p:attrNameLst>
                                      </p:cBhvr>
                                      <p:tavLst>
                                        <p:tav tm="0">
                                          <p:val>
                                            <p:strVal val="0-#ppt_w/2"/>
                                          </p:val>
                                        </p:tav>
                                        <p:tav tm="100000">
                                          <p:val>
                                            <p:strVal val="#ppt_x"/>
                                          </p:val>
                                        </p:tav>
                                      </p:tavLst>
                                    </p:anim>
                                    <p:anim calcmode="lin" valueType="num">
                                      <p:cBhvr additive="base">
                                        <p:cTn id="29" dur="500" fill="hold"/>
                                        <p:tgtEl>
                                          <p:spTgt spid="307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autoUpdateAnimBg="0"/>
      <p:bldP spid="30723"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323528" y="570156"/>
            <a:ext cx="8433122" cy="1054250"/>
          </a:xfrm>
        </p:spPr>
        <p:txBody>
          <a:bodyPr/>
          <a:lstStyle/>
          <a:p>
            <a:pPr eaLnBrk="1" hangingPunct="1">
              <a:defRPr/>
            </a:pPr>
            <a:r>
              <a:rPr lang="en-US" b="1" dirty="0" smtClean="0"/>
              <a:t>Indirect Characterization</a:t>
            </a:r>
          </a:p>
        </p:txBody>
      </p:sp>
      <p:sp>
        <p:nvSpPr>
          <p:cNvPr id="31747" name="Text Box 3"/>
          <p:cNvSpPr txBox="1">
            <a:spLocks noChangeArrowheads="1"/>
          </p:cNvSpPr>
          <p:nvPr/>
        </p:nvSpPr>
        <p:spPr bwMode="auto">
          <a:xfrm>
            <a:off x="990600" y="2209800"/>
            <a:ext cx="6934200"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dirty="0"/>
              <a:t>	</a:t>
            </a:r>
            <a:r>
              <a:rPr lang="en-US" dirty="0">
                <a:latin typeface="+mn-lt"/>
              </a:rPr>
              <a:t>The old man bowed to all of us in the room.  Then he removed his hat and gloves, slowly and carefully.  Chaplin once did that in a picture, in a bank--he was the janitor.</a:t>
            </a:r>
          </a:p>
          <a:p>
            <a:pPr algn="r" eaLnBrk="1" hangingPunct="1">
              <a:spcBef>
                <a:spcPct val="50000"/>
              </a:spcBef>
            </a:pPr>
            <a:r>
              <a:rPr lang="en-US" dirty="0" smtClean="0"/>
              <a:t>From </a:t>
            </a:r>
            <a:r>
              <a:rPr lang="en-US" dirty="0"/>
              <a:t>“Gentleman of Rio en </a:t>
            </a:r>
            <a:r>
              <a:rPr lang="en-US" dirty="0" err="1"/>
              <a:t>Medio</a:t>
            </a:r>
            <a:r>
              <a:rPr lang="en-US" dirty="0"/>
              <a:t>” by J. </a:t>
            </a:r>
            <a:r>
              <a:rPr lang="en-US" dirty="0" err="1"/>
              <a:t>Sedillo</a:t>
            </a:r>
            <a:endParaRPr lang="en-US" dirty="0"/>
          </a:p>
        </p:txBody>
      </p:sp>
      <p:pic>
        <p:nvPicPr>
          <p:cNvPr id="31748" name="Picture 4" descr="j013489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28345" y="4437112"/>
            <a:ext cx="90805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8294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1746"/>
                                        </p:tgtEl>
                                        <p:attrNameLst>
                                          <p:attrName>style.visibility</p:attrName>
                                        </p:attrNameLst>
                                      </p:cBhvr>
                                      <p:to>
                                        <p:strVal val="visible"/>
                                      </p:to>
                                    </p:set>
                                    <p:animEffect transition="in" filter="dissolve">
                                      <p:cBhvr>
                                        <p:cTn id="7" dur="500"/>
                                        <p:tgtEl>
                                          <p:spTgt spid="317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grpId="0" nodeType="clickEffect">
                                  <p:stCondLst>
                                    <p:cond delay="0"/>
                                  </p:stCondLst>
                                  <p:iterate type="wd">
                                    <p:tmPct val="100000"/>
                                  </p:iterate>
                                  <p:childTnLst>
                                    <p:set>
                                      <p:cBhvr>
                                        <p:cTn id="11" dur="1" fill="hold">
                                          <p:stCondLst>
                                            <p:cond delay="0"/>
                                          </p:stCondLst>
                                        </p:cTn>
                                        <p:tgtEl>
                                          <p:spTgt spid="31747">
                                            <p:txEl>
                                              <p:pRg st="0" end="0"/>
                                            </p:txEl>
                                          </p:spTgt>
                                        </p:tgtEl>
                                        <p:attrNameLst>
                                          <p:attrName>style.visibility</p:attrName>
                                        </p:attrNameLst>
                                      </p:cBhvr>
                                      <p:to>
                                        <p:strVal val="visible"/>
                                      </p:to>
                                    </p:set>
                                    <p:anim calcmode="lin" valueType="num">
                                      <p:cBhvr additive="base">
                                        <p:cTn id="12" dur="300" fill="hold"/>
                                        <p:tgtEl>
                                          <p:spTgt spid="31747">
                                            <p:txEl>
                                              <p:pRg st="0" end="0"/>
                                            </p:txEl>
                                          </p:spTgt>
                                        </p:tgtEl>
                                        <p:attrNameLst>
                                          <p:attrName>ppt_x</p:attrName>
                                        </p:attrNameLst>
                                      </p:cBhvr>
                                      <p:tavLst>
                                        <p:tav tm="0">
                                          <p:val>
                                            <p:strVal val="0-#ppt_w/2"/>
                                          </p:val>
                                        </p:tav>
                                        <p:tav tm="100000">
                                          <p:val>
                                            <p:strVal val="#ppt_x"/>
                                          </p:val>
                                        </p:tav>
                                      </p:tavLst>
                                    </p:anim>
                                    <p:anim calcmode="lin" valueType="num">
                                      <p:cBhvr additive="base">
                                        <p:cTn id="13" dur="300" fill="hold"/>
                                        <p:tgtEl>
                                          <p:spTgt spid="3174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iterate type="wd">
                                    <p:tmPct val="100000"/>
                                  </p:iterate>
                                  <p:childTnLst>
                                    <p:set>
                                      <p:cBhvr>
                                        <p:cTn id="17" dur="1" fill="hold">
                                          <p:stCondLst>
                                            <p:cond delay="0"/>
                                          </p:stCondLst>
                                        </p:cTn>
                                        <p:tgtEl>
                                          <p:spTgt spid="31747">
                                            <p:txEl>
                                              <p:pRg st="1" end="1"/>
                                            </p:txEl>
                                          </p:spTgt>
                                        </p:tgtEl>
                                        <p:attrNameLst>
                                          <p:attrName>style.visibility</p:attrName>
                                        </p:attrNameLst>
                                      </p:cBhvr>
                                      <p:to>
                                        <p:strVal val="visible"/>
                                      </p:to>
                                    </p:set>
                                    <p:anim calcmode="lin" valueType="num">
                                      <p:cBhvr additive="base">
                                        <p:cTn id="18" dur="300" fill="hold"/>
                                        <p:tgtEl>
                                          <p:spTgt spid="31747">
                                            <p:txEl>
                                              <p:pRg st="1" end="1"/>
                                            </p:txEl>
                                          </p:spTgt>
                                        </p:tgtEl>
                                        <p:attrNameLst>
                                          <p:attrName>ppt_x</p:attrName>
                                        </p:attrNameLst>
                                      </p:cBhvr>
                                      <p:tavLst>
                                        <p:tav tm="0">
                                          <p:val>
                                            <p:strVal val="0-#ppt_w/2"/>
                                          </p:val>
                                        </p:tav>
                                        <p:tav tm="100000">
                                          <p:val>
                                            <p:strVal val="#ppt_x"/>
                                          </p:val>
                                        </p:tav>
                                      </p:tavLst>
                                    </p:anim>
                                    <p:anim calcmode="lin" valueType="num">
                                      <p:cBhvr additive="base">
                                        <p:cTn id="19" dur="300" fill="hold"/>
                                        <p:tgtEl>
                                          <p:spTgt spid="3174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8" fill="hold" nodeType="clickEffect">
                                  <p:stCondLst>
                                    <p:cond delay="0"/>
                                  </p:stCondLst>
                                  <p:childTnLst>
                                    <p:set>
                                      <p:cBhvr>
                                        <p:cTn id="23" dur="1" fill="hold">
                                          <p:stCondLst>
                                            <p:cond delay="0"/>
                                          </p:stCondLst>
                                        </p:cTn>
                                        <p:tgtEl>
                                          <p:spTgt spid="31748"/>
                                        </p:tgtEl>
                                        <p:attrNameLst>
                                          <p:attrName>style.visibility</p:attrName>
                                        </p:attrNameLst>
                                      </p:cBhvr>
                                      <p:to>
                                        <p:strVal val="visible"/>
                                      </p:to>
                                    </p:set>
                                    <p:anim calcmode="lin" valueType="num">
                                      <p:cBhvr additive="base">
                                        <p:cTn id="24" dur="500" fill="hold"/>
                                        <p:tgtEl>
                                          <p:spTgt spid="31748"/>
                                        </p:tgtEl>
                                        <p:attrNameLst>
                                          <p:attrName>ppt_x</p:attrName>
                                        </p:attrNameLst>
                                      </p:cBhvr>
                                      <p:tavLst>
                                        <p:tav tm="0">
                                          <p:val>
                                            <p:strVal val="0-#ppt_w/2"/>
                                          </p:val>
                                        </p:tav>
                                        <p:tav tm="100000">
                                          <p:val>
                                            <p:strVal val="#ppt_x"/>
                                          </p:val>
                                        </p:tav>
                                      </p:tavLst>
                                    </p:anim>
                                    <p:anim calcmode="lin" valueType="num">
                                      <p:cBhvr additive="base">
                                        <p:cTn id="25" dur="500" fill="hold"/>
                                        <p:tgtEl>
                                          <p:spTgt spid="317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autoUpdateAnimBg="0"/>
      <p:bldP spid="31747"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Rectangle 3"/>
          <p:cNvSpPr>
            <a:spLocks noGrp="1" noChangeArrowheads="1"/>
          </p:cNvSpPr>
          <p:nvPr>
            <p:ph idx="1"/>
          </p:nvPr>
        </p:nvSpPr>
        <p:spPr>
          <a:xfrm>
            <a:off x="699247" y="2248347"/>
            <a:ext cx="7745505" cy="4421013"/>
          </a:xfrm>
        </p:spPr>
        <p:txBody>
          <a:bodyPr/>
          <a:lstStyle/>
          <a:p>
            <a:pPr eaLnBrk="1" hangingPunct="1">
              <a:lnSpc>
                <a:spcPct val="80000"/>
              </a:lnSpc>
              <a:defRPr/>
            </a:pPr>
            <a:r>
              <a:rPr lang="en-GB" sz="2400" b="1" dirty="0" smtClean="0"/>
              <a:t>ROUND CHARACTER</a:t>
            </a:r>
            <a:r>
              <a:rPr lang="en-GB" sz="2400" dirty="0" smtClean="0"/>
              <a:t>:  is a fully developed character</a:t>
            </a:r>
            <a:r>
              <a:rPr lang="en-GB" sz="2400" dirty="0" smtClean="0"/>
              <a:t>.</a:t>
            </a:r>
          </a:p>
          <a:p>
            <a:pPr marL="0" indent="0" eaLnBrk="1" hangingPunct="1">
              <a:lnSpc>
                <a:spcPct val="80000"/>
              </a:lnSpc>
              <a:buNone/>
              <a:defRPr/>
            </a:pPr>
            <a:endParaRPr lang="en-GB" sz="800" b="1" dirty="0" smtClean="0"/>
          </a:p>
          <a:p>
            <a:pPr eaLnBrk="1" hangingPunct="1">
              <a:lnSpc>
                <a:spcPct val="80000"/>
              </a:lnSpc>
              <a:defRPr/>
            </a:pPr>
            <a:r>
              <a:rPr lang="en-GB" sz="2400" b="1" dirty="0" smtClean="0"/>
              <a:t>FLAT CHARACTERS</a:t>
            </a:r>
            <a:r>
              <a:rPr lang="en-GB" sz="2400" dirty="0" smtClean="0"/>
              <a:t>: CARDBOARD </a:t>
            </a:r>
            <a:r>
              <a:rPr lang="en-GB" sz="2400" dirty="0" smtClean="0"/>
              <a:t>characters, </a:t>
            </a:r>
            <a:r>
              <a:rPr lang="en-GB" sz="2400" dirty="0" smtClean="0"/>
              <a:t>also called </a:t>
            </a:r>
            <a:r>
              <a:rPr lang="en-GB" sz="2400" i="1" dirty="0" smtClean="0"/>
              <a:t>one </a:t>
            </a:r>
            <a:r>
              <a:rPr lang="en-GB" sz="2400" i="1" dirty="0" smtClean="0"/>
              <a:t>dimensional </a:t>
            </a:r>
            <a:r>
              <a:rPr lang="en-GB" sz="2400" i="1" dirty="0" smtClean="0"/>
              <a:t>characters</a:t>
            </a:r>
            <a:r>
              <a:rPr lang="en-GB" sz="2400" dirty="0" smtClean="0"/>
              <a:t>.</a:t>
            </a:r>
          </a:p>
          <a:p>
            <a:pPr eaLnBrk="1" hangingPunct="1">
              <a:lnSpc>
                <a:spcPct val="80000"/>
              </a:lnSpc>
              <a:defRPr/>
            </a:pPr>
            <a:endParaRPr lang="en-GB" sz="800" dirty="0" smtClean="0"/>
          </a:p>
          <a:p>
            <a:pPr eaLnBrk="1" hangingPunct="1">
              <a:lnSpc>
                <a:spcPct val="80000"/>
              </a:lnSpc>
              <a:defRPr/>
            </a:pPr>
            <a:r>
              <a:rPr lang="en-GB" sz="2400" b="1" dirty="0" smtClean="0"/>
              <a:t>STOCK </a:t>
            </a:r>
            <a:r>
              <a:rPr lang="en-GB" sz="2400" b="1" dirty="0" smtClean="0"/>
              <a:t>(LITERARY) CHARACTER</a:t>
            </a:r>
            <a:r>
              <a:rPr lang="en-GB" sz="2400" dirty="0" smtClean="0"/>
              <a:t>: If the reader can imagine the flat characters’ actions beforehand, they are called as stock characters. </a:t>
            </a:r>
            <a:endParaRPr lang="en-GB" sz="2400" dirty="0" smtClean="0"/>
          </a:p>
          <a:p>
            <a:pPr lvl="1">
              <a:lnSpc>
                <a:spcPct val="80000"/>
              </a:lnSpc>
              <a:defRPr/>
            </a:pPr>
            <a:r>
              <a:rPr lang="en-GB" sz="2200" dirty="0" smtClean="0"/>
              <a:t>Stock </a:t>
            </a:r>
            <a:r>
              <a:rPr lang="en-GB" sz="2200" dirty="0" smtClean="0"/>
              <a:t>characters are used </a:t>
            </a:r>
            <a:r>
              <a:rPr lang="en-GB" sz="2200" dirty="0" smtClean="0"/>
              <a:t>for comic &amp; satirical effects.</a:t>
            </a:r>
          </a:p>
          <a:p>
            <a:pPr lvl="1">
              <a:lnSpc>
                <a:spcPct val="80000"/>
              </a:lnSpc>
              <a:defRPr/>
            </a:pPr>
            <a:r>
              <a:rPr lang="en-GB" sz="2200" dirty="0" smtClean="0"/>
              <a:t>They </a:t>
            </a:r>
            <a:r>
              <a:rPr lang="en-GB" sz="2200" dirty="0" smtClean="0"/>
              <a:t>are generally exaggerated.</a:t>
            </a:r>
            <a:endParaRPr lang="tr-TR" sz="2200" dirty="0" smtClean="0"/>
          </a:p>
        </p:txBody>
      </p:sp>
      <p:sp>
        <p:nvSpPr>
          <p:cNvPr id="113666" name="Rectangle 2"/>
          <p:cNvSpPr>
            <a:spLocks noGrp="1" noChangeArrowheads="1"/>
          </p:cNvSpPr>
          <p:nvPr>
            <p:ph type="title"/>
          </p:nvPr>
        </p:nvSpPr>
        <p:spPr/>
        <p:txBody>
          <a:bodyPr/>
          <a:lstStyle/>
          <a:p>
            <a:pPr eaLnBrk="1" hangingPunct="1">
              <a:defRPr/>
            </a:pPr>
            <a:r>
              <a:rPr lang="en-US" b="1" dirty="0" smtClean="0"/>
              <a:t>Type</a:t>
            </a:r>
            <a:r>
              <a:rPr lang="tr-TR" b="1" dirty="0" smtClean="0"/>
              <a:t>s </a:t>
            </a:r>
            <a:r>
              <a:rPr lang="tr-TR" b="1" dirty="0" smtClean="0"/>
              <a:t>of </a:t>
            </a:r>
            <a:r>
              <a:rPr lang="en-US" b="1" dirty="0" smtClean="0"/>
              <a:t>C</a:t>
            </a:r>
            <a:r>
              <a:rPr lang="tr-TR" b="1" dirty="0" smtClean="0"/>
              <a:t>haracters</a:t>
            </a:r>
            <a:endParaRPr lang="tr-TR" b="1" dirty="0" smtClean="0"/>
          </a:p>
        </p:txBody>
      </p:sp>
    </p:spTree>
  </p:cSld>
  <p:clrMapOvr>
    <a:masterClrMapping/>
  </p:clrMapOvr>
  <p:transition spd="slow">
    <p:pull dir="rd"/>
    <p:sndAc>
      <p:stSnd>
        <p:snd r:embed="rId2" name="camera.wav"/>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Rectangle 3"/>
          <p:cNvSpPr>
            <a:spLocks noGrp="1" noChangeArrowheads="1"/>
          </p:cNvSpPr>
          <p:nvPr>
            <p:ph idx="1"/>
          </p:nvPr>
        </p:nvSpPr>
        <p:spPr/>
        <p:txBody>
          <a:bodyPr>
            <a:normAutofit/>
          </a:bodyPr>
          <a:lstStyle/>
          <a:p>
            <a:pPr>
              <a:lnSpc>
                <a:spcPct val="90000"/>
              </a:lnSpc>
              <a:defRPr/>
            </a:pPr>
            <a:r>
              <a:rPr lang="en-GB" dirty="0" smtClean="0"/>
              <a:t>Characters can also be categorized by their role in the story</a:t>
            </a:r>
            <a:endParaRPr lang="en-GB" dirty="0" smtClean="0"/>
          </a:p>
          <a:p>
            <a:pPr marL="868680" lvl="1" indent="-457200">
              <a:lnSpc>
                <a:spcPct val="90000"/>
              </a:lnSpc>
              <a:buFont typeface="+mj-lt"/>
              <a:buAutoNum type="arabicParenR"/>
              <a:defRPr/>
            </a:pPr>
            <a:r>
              <a:rPr lang="en-GB" b="1" dirty="0" smtClean="0"/>
              <a:t>Major </a:t>
            </a:r>
            <a:r>
              <a:rPr lang="en-GB" b="1" dirty="0" smtClean="0"/>
              <a:t>characters:</a:t>
            </a:r>
          </a:p>
          <a:p>
            <a:pPr lvl="2">
              <a:lnSpc>
                <a:spcPct val="90000"/>
              </a:lnSpc>
              <a:defRPr/>
            </a:pPr>
            <a:r>
              <a:rPr lang="en-GB" dirty="0" smtClean="0"/>
              <a:t>Protagonist </a:t>
            </a:r>
          </a:p>
          <a:p>
            <a:pPr lvl="2">
              <a:lnSpc>
                <a:spcPct val="90000"/>
              </a:lnSpc>
              <a:defRPr/>
            </a:pPr>
            <a:r>
              <a:rPr lang="en-GB" dirty="0" smtClean="0"/>
              <a:t>Antagonist</a:t>
            </a:r>
            <a:endParaRPr lang="en-GB" dirty="0" smtClean="0"/>
          </a:p>
          <a:p>
            <a:pPr lvl="2">
              <a:lnSpc>
                <a:spcPct val="90000"/>
              </a:lnSpc>
              <a:defRPr/>
            </a:pPr>
            <a:r>
              <a:rPr lang="en-GB" dirty="0" smtClean="0"/>
              <a:t>Round </a:t>
            </a:r>
            <a:r>
              <a:rPr lang="en-GB" dirty="0" smtClean="0"/>
              <a:t>Character</a:t>
            </a:r>
            <a:r>
              <a:rPr lang="tr-TR" dirty="0" smtClean="0"/>
              <a:t>s</a:t>
            </a:r>
            <a:endParaRPr lang="en-GB" b="1" dirty="0" smtClean="0"/>
          </a:p>
          <a:p>
            <a:pPr marL="868680" lvl="1" indent="-457200">
              <a:lnSpc>
                <a:spcPct val="90000"/>
              </a:lnSpc>
              <a:buFont typeface="+mj-lt"/>
              <a:buAutoNum type="arabicParenR"/>
              <a:defRPr/>
            </a:pPr>
            <a:r>
              <a:rPr lang="en-GB" b="1" dirty="0" smtClean="0"/>
              <a:t>Minor </a:t>
            </a:r>
            <a:r>
              <a:rPr lang="en-GB" b="1" dirty="0" smtClean="0"/>
              <a:t>characters:</a:t>
            </a:r>
            <a:endParaRPr lang="en-GB" dirty="0" smtClean="0"/>
          </a:p>
          <a:p>
            <a:pPr lvl="2">
              <a:lnSpc>
                <a:spcPct val="90000"/>
              </a:lnSpc>
              <a:defRPr/>
            </a:pPr>
            <a:r>
              <a:rPr lang="en-GB" dirty="0" smtClean="0"/>
              <a:t>Flat </a:t>
            </a:r>
            <a:r>
              <a:rPr lang="en-GB" dirty="0" smtClean="0"/>
              <a:t>character</a:t>
            </a:r>
            <a:r>
              <a:rPr lang="tr-TR" dirty="0" smtClean="0"/>
              <a:t>s</a:t>
            </a:r>
            <a:endParaRPr lang="en-GB" dirty="0" smtClean="0"/>
          </a:p>
          <a:p>
            <a:pPr lvl="2">
              <a:lnSpc>
                <a:spcPct val="90000"/>
              </a:lnSpc>
              <a:defRPr/>
            </a:pPr>
            <a:r>
              <a:rPr lang="en-GB" dirty="0" smtClean="0"/>
              <a:t>Stock </a:t>
            </a:r>
            <a:r>
              <a:rPr lang="en-GB" dirty="0" smtClean="0"/>
              <a:t>(literary) character</a:t>
            </a:r>
            <a:r>
              <a:rPr lang="tr-TR" dirty="0" smtClean="0"/>
              <a:t>s</a:t>
            </a:r>
            <a:endParaRPr lang="en-GB" dirty="0" smtClean="0"/>
          </a:p>
        </p:txBody>
      </p:sp>
      <p:sp>
        <p:nvSpPr>
          <p:cNvPr id="114690" name="Rectangle 2"/>
          <p:cNvSpPr>
            <a:spLocks noGrp="1" noChangeArrowheads="1"/>
          </p:cNvSpPr>
          <p:nvPr>
            <p:ph type="title"/>
          </p:nvPr>
        </p:nvSpPr>
        <p:spPr/>
        <p:txBody>
          <a:bodyPr/>
          <a:lstStyle/>
          <a:p>
            <a:pPr eaLnBrk="1" hangingPunct="1">
              <a:defRPr/>
            </a:pPr>
            <a:r>
              <a:rPr lang="en-US" b="1" dirty="0" smtClean="0"/>
              <a:t>Types of Characters</a:t>
            </a:r>
            <a:endParaRPr lang="tr-TR" b="1" dirty="0" smtClean="0"/>
          </a:p>
        </p:txBody>
      </p:sp>
    </p:spTree>
  </p:cSld>
  <p:clrMapOvr>
    <a:masterClrMapping/>
  </p:clrMapOvr>
  <p:transition spd="slow">
    <p:pull dir="rd"/>
    <p:sndAc>
      <p:stSnd>
        <p:snd r:embed="rId2" name="camera.wav"/>
      </p:st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Rectangle 3"/>
          <p:cNvSpPr>
            <a:spLocks noGrp="1" noChangeArrowheads="1"/>
          </p:cNvSpPr>
          <p:nvPr>
            <p:ph idx="1"/>
          </p:nvPr>
        </p:nvSpPr>
        <p:spPr>
          <a:xfrm>
            <a:off x="468313" y="2204863"/>
            <a:ext cx="8229600" cy="3826049"/>
          </a:xfrm>
        </p:spPr>
        <p:txBody>
          <a:bodyPr>
            <a:normAutofit/>
          </a:bodyPr>
          <a:lstStyle/>
          <a:p>
            <a:pPr eaLnBrk="1" hangingPunct="1">
              <a:lnSpc>
                <a:spcPct val="90000"/>
              </a:lnSpc>
              <a:defRPr/>
            </a:pPr>
            <a:r>
              <a:rPr lang="en-GB" b="1" dirty="0" smtClean="0"/>
              <a:t>DYNAMIC CHARACTER</a:t>
            </a:r>
            <a:r>
              <a:rPr lang="en-GB" b="1" i="1" dirty="0" smtClean="0"/>
              <a:t>: </a:t>
            </a:r>
            <a:r>
              <a:rPr lang="en-GB" dirty="0" smtClean="0"/>
              <a:t>There should be a (positive)  change in the character; should not END as he started. </a:t>
            </a:r>
            <a:endParaRPr lang="en-GB" dirty="0" smtClean="0"/>
          </a:p>
          <a:p>
            <a:pPr lvl="1">
              <a:lnSpc>
                <a:spcPct val="90000"/>
              </a:lnSpc>
              <a:defRPr/>
            </a:pPr>
            <a:r>
              <a:rPr lang="en-GB" dirty="0" smtClean="0"/>
              <a:t>A </a:t>
            </a:r>
            <a:r>
              <a:rPr lang="en-GB" dirty="0" smtClean="0"/>
              <a:t>change in the behaviours, opinions, attitudes is necessary</a:t>
            </a:r>
            <a:r>
              <a:rPr lang="en-GB" dirty="0" smtClean="0"/>
              <a:t>.</a:t>
            </a:r>
          </a:p>
          <a:p>
            <a:pPr lvl="1">
              <a:lnSpc>
                <a:spcPct val="90000"/>
              </a:lnSpc>
              <a:defRPr/>
            </a:pPr>
            <a:r>
              <a:rPr lang="en-GB" dirty="0" smtClean="0"/>
              <a:t>Protagonists are </a:t>
            </a:r>
            <a:r>
              <a:rPr lang="en-GB" sz="2400" b="1" i="1" dirty="0" smtClean="0"/>
              <a:t>the </a:t>
            </a:r>
            <a:r>
              <a:rPr lang="en-GB" sz="2400" b="1" i="1" dirty="0"/>
              <a:t>most dynamic </a:t>
            </a:r>
            <a:r>
              <a:rPr lang="en-GB" sz="2400" b="1" i="1" dirty="0" smtClean="0"/>
              <a:t>characters</a:t>
            </a:r>
            <a:endParaRPr lang="en-GB" sz="2400" dirty="0" smtClean="0"/>
          </a:p>
          <a:p>
            <a:pPr marL="0" indent="0" eaLnBrk="1" hangingPunct="1">
              <a:lnSpc>
                <a:spcPct val="90000"/>
              </a:lnSpc>
              <a:buNone/>
              <a:defRPr/>
            </a:pPr>
            <a:endParaRPr lang="en-GB" sz="800" b="1" dirty="0" smtClean="0"/>
          </a:p>
          <a:p>
            <a:pPr eaLnBrk="1" hangingPunct="1">
              <a:lnSpc>
                <a:spcPct val="90000"/>
              </a:lnSpc>
              <a:defRPr/>
            </a:pPr>
            <a:r>
              <a:rPr lang="en-GB" b="1" dirty="0" smtClean="0"/>
              <a:t>STATIC CHARACTER</a:t>
            </a:r>
            <a:r>
              <a:rPr lang="en-GB" b="1" i="1" dirty="0" smtClean="0"/>
              <a:t>:</a:t>
            </a:r>
            <a:r>
              <a:rPr lang="en-GB" dirty="0" smtClean="0"/>
              <a:t> If the character remains the same throughout the story he is called as STATIC CHARACTER</a:t>
            </a:r>
            <a:r>
              <a:rPr lang="en-GB" dirty="0" smtClean="0"/>
              <a:t>.</a:t>
            </a:r>
            <a:endParaRPr lang="tr-TR" dirty="0" smtClean="0"/>
          </a:p>
        </p:txBody>
      </p:sp>
      <p:sp>
        <p:nvSpPr>
          <p:cNvPr id="115714" name="Rectangle 2"/>
          <p:cNvSpPr>
            <a:spLocks noGrp="1" noChangeArrowheads="1"/>
          </p:cNvSpPr>
          <p:nvPr>
            <p:ph type="title"/>
          </p:nvPr>
        </p:nvSpPr>
        <p:spPr/>
        <p:txBody>
          <a:bodyPr/>
          <a:lstStyle/>
          <a:p>
            <a:pPr eaLnBrk="1" hangingPunct="1">
              <a:defRPr/>
            </a:pPr>
            <a:r>
              <a:rPr lang="en-US" dirty="0" smtClean="0"/>
              <a:t>Changes in Characters</a:t>
            </a:r>
            <a:endParaRPr lang="tr-TR" dirty="0" smtClean="0"/>
          </a:p>
        </p:txBody>
      </p:sp>
    </p:spTree>
  </p:cSld>
  <p:clrMapOvr>
    <a:masterClrMapping/>
  </p:clrMapOvr>
  <p:transition spd="slow">
    <p:pull dir="rd"/>
    <p:sndAc>
      <p:stSnd>
        <p:snd r:embed="rId2" name="camera.wav"/>
      </p:stSnd>
    </p:sndAc>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9" name="Rectangle 3"/>
          <p:cNvSpPr>
            <a:spLocks noGrp="1" noChangeArrowheads="1"/>
          </p:cNvSpPr>
          <p:nvPr>
            <p:ph idx="1"/>
          </p:nvPr>
        </p:nvSpPr>
        <p:spPr/>
        <p:txBody>
          <a:bodyPr/>
          <a:lstStyle/>
          <a:p>
            <a:pPr eaLnBrk="1" hangingPunct="1">
              <a:defRPr/>
            </a:pPr>
            <a:r>
              <a:rPr lang="en-GB" dirty="0" smtClean="0"/>
              <a:t>Fiction makes us understand &amp; feel</a:t>
            </a:r>
            <a:r>
              <a:rPr lang="en-GB" dirty="0" smtClean="0"/>
              <a:t>.</a:t>
            </a:r>
          </a:p>
          <a:p>
            <a:pPr marL="0" indent="0" eaLnBrk="1" hangingPunct="1">
              <a:buNone/>
              <a:defRPr/>
            </a:pPr>
            <a:r>
              <a:rPr lang="en-GB" sz="800" dirty="0" smtClean="0"/>
              <a:t> </a:t>
            </a:r>
          </a:p>
          <a:p>
            <a:pPr eaLnBrk="1" hangingPunct="1">
              <a:defRPr/>
            </a:pPr>
            <a:r>
              <a:rPr lang="en-GB" dirty="0" smtClean="0"/>
              <a:t>So </a:t>
            </a:r>
            <a:r>
              <a:rPr lang="en-GB" dirty="0" smtClean="0"/>
              <a:t>emotion is important but not only the emotions of the characters but the readers’ emotion as well</a:t>
            </a:r>
            <a:r>
              <a:rPr lang="en-GB" dirty="0" smtClean="0"/>
              <a:t>.</a:t>
            </a:r>
          </a:p>
          <a:p>
            <a:pPr marL="0" indent="0" eaLnBrk="1" hangingPunct="1">
              <a:buNone/>
              <a:defRPr/>
            </a:pPr>
            <a:endParaRPr lang="en-GB" sz="800" dirty="0" smtClean="0"/>
          </a:p>
          <a:p>
            <a:pPr eaLnBrk="1" hangingPunct="1">
              <a:defRPr/>
            </a:pPr>
            <a:r>
              <a:rPr lang="en-GB" dirty="0" smtClean="0"/>
              <a:t>Non-fictional works like </a:t>
            </a:r>
            <a:r>
              <a:rPr lang="en-GB" dirty="0" smtClean="0"/>
              <a:t>biographies, travel literatures, articles and </a:t>
            </a:r>
            <a:r>
              <a:rPr lang="en-GB" dirty="0" smtClean="0"/>
              <a:t>essays (any </a:t>
            </a:r>
            <a:r>
              <a:rPr lang="en-GB" dirty="0" smtClean="0"/>
              <a:t>prose work that is not </a:t>
            </a:r>
            <a:r>
              <a:rPr lang="en-GB" dirty="0" smtClean="0"/>
              <a:t>fiction) makes </a:t>
            </a:r>
            <a:r>
              <a:rPr lang="en-GB" dirty="0" smtClean="0"/>
              <a:t>us only </a:t>
            </a:r>
            <a:r>
              <a:rPr lang="en-GB" dirty="0" smtClean="0"/>
              <a:t>understand, not FEEL.</a:t>
            </a:r>
            <a:endParaRPr lang="tr-TR" dirty="0" smtClean="0"/>
          </a:p>
        </p:txBody>
      </p:sp>
      <p:sp>
        <p:nvSpPr>
          <p:cNvPr id="116738" name="Rectangle 2"/>
          <p:cNvSpPr>
            <a:spLocks noGrp="1" noChangeArrowheads="1"/>
          </p:cNvSpPr>
          <p:nvPr>
            <p:ph type="title"/>
          </p:nvPr>
        </p:nvSpPr>
        <p:spPr/>
        <p:txBody>
          <a:bodyPr/>
          <a:lstStyle/>
          <a:p>
            <a:pPr eaLnBrk="1" hangingPunct="1">
              <a:defRPr/>
            </a:pPr>
            <a:r>
              <a:rPr lang="en-GB" b="1" dirty="0" smtClean="0"/>
              <a:t>3) EMOTION</a:t>
            </a:r>
            <a:r>
              <a:rPr lang="en-GB" dirty="0" smtClean="0"/>
              <a:t> </a:t>
            </a:r>
            <a:endParaRPr lang="tr-TR" dirty="0" smtClean="0"/>
          </a:p>
        </p:txBody>
      </p:sp>
    </p:spTree>
  </p:cSld>
  <p:clrMapOvr>
    <a:masterClrMapping/>
  </p:clrMapOvr>
  <p:transition spd="slow">
    <p:pull dir="rd"/>
    <p:sndAc>
      <p:stSnd>
        <p:snd r:embed="rId2" name="camera.wav"/>
      </p:stSnd>
    </p:sndAc>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Rectangle 3"/>
          <p:cNvSpPr>
            <a:spLocks noGrp="1" noChangeArrowheads="1"/>
          </p:cNvSpPr>
          <p:nvPr>
            <p:ph idx="1"/>
          </p:nvPr>
        </p:nvSpPr>
        <p:spPr/>
        <p:txBody>
          <a:bodyPr/>
          <a:lstStyle/>
          <a:p>
            <a:pPr eaLnBrk="1" hangingPunct="1">
              <a:defRPr/>
            </a:pPr>
            <a:r>
              <a:rPr lang="en-GB" dirty="0" smtClean="0"/>
              <a:t>Not told </a:t>
            </a:r>
            <a:r>
              <a:rPr lang="en-GB" dirty="0" smtClean="0"/>
              <a:t>directly to the reader.</a:t>
            </a:r>
          </a:p>
          <a:p>
            <a:pPr marL="0" indent="0" eaLnBrk="1" hangingPunct="1">
              <a:buNone/>
              <a:defRPr/>
            </a:pPr>
            <a:endParaRPr lang="en-GB" sz="800" dirty="0" smtClean="0"/>
          </a:p>
          <a:p>
            <a:pPr eaLnBrk="1" hangingPunct="1">
              <a:defRPr/>
            </a:pPr>
            <a:r>
              <a:rPr lang="en-GB" dirty="0" smtClean="0"/>
              <a:t>We </a:t>
            </a:r>
            <a:r>
              <a:rPr lang="en-GB" dirty="0" smtClean="0"/>
              <a:t>learn about them through the actions</a:t>
            </a:r>
            <a:r>
              <a:rPr lang="en-GB" dirty="0" smtClean="0"/>
              <a:t>.</a:t>
            </a:r>
          </a:p>
          <a:p>
            <a:pPr marL="0" indent="0" eaLnBrk="1" hangingPunct="1">
              <a:buNone/>
              <a:defRPr/>
            </a:pPr>
            <a:endParaRPr lang="en-GB" sz="800" dirty="0" smtClean="0"/>
          </a:p>
          <a:p>
            <a:pPr eaLnBrk="1" hangingPunct="1">
              <a:defRPr/>
            </a:pPr>
            <a:r>
              <a:rPr lang="en-GB" dirty="0" smtClean="0"/>
              <a:t>Namely</a:t>
            </a:r>
            <a:r>
              <a:rPr lang="en-GB" dirty="0" smtClean="0"/>
              <a:t>; in an indirect way, in connection with the emotions </a:t>
            </a:r>
            <a:r>
              <a:rPr lang="en-GB" b="1" dirty="0" smtClean="0"/>
              <a:t>the tone</a:t>
            </a:r>
            <a:r>
              <a:rPr lang="en-GB" dirty="0" smtClean="0"/>
              <a:t> and </a:t>
            </a:r>
            <a:r>
              <a:rPr lang="en-GB" b="1" dirty="0" smtClean="0"/>
              <a:t>the</a:t>
            </a:r>
            <a:r>
              <a:rPr lang="en-GB" dirty="0" smtClean="0"/>
              <a:t> </a:t>
            </a:r>
            <a:r>
              <a:rPr lang="en-GB" b="1" dirty="0" smtClean="0"/>
              <a:t>mood </a:t>
            </a:r>
            <a:r>
              <a:rPr lang="en-GB" dirty="0" smtClean="0"/>
              <a:t>of the story are also given.</a:t>
            </a:r>
            <a:endParaRPr lang="tr-TR" dirty="0" smtClean="0"/>
          </a:p>
        </p:txBody>
      </p:sp>
      <p:sp>
        <p:nvSpPr>
          <p:cNvPr id="117762" name="Rectangle 2"/>
          <p:cNvSpPr>
            <a:spLocks noGrp="1" noChangeArrowheads="1"/>
          </p:cNvSpPr>
          <p:nvPr>
            <p:ph type="title"/>
          </p:nvPr>
        </p:nvSpPr>
        <p:spPr>
          <a:xfrm>
            <a:off x="688490" y="260648"/>
            <a:ext cx="7756263" cy="1363758"/>
          </a:xfrm>
        </p:spPr>
        <p:txBody>
          <a:bodyPr/>
          <a:lstStyle/>
          <a:p>
            <a:pPr eaLnBrk="1" hangingPunct="1">
              <a:defRPr/>
            </a:pPr>
            <a:r>
              <a:rPr lang="en-GB" b="1" dirty="0" smtClean="0"/>
              <a:t>How are the emotions conveyed? </a:t>
            </a:r>
            <a:endParaRPr lang="tr-TR" b="1" dirty="0" smtClean="0"/>
          </a:p>
        </p:txBody>
      </p:sp>
    </p:spTree>
  </p:cSld>
  <p:clrMapOvr>
    <a:masterClrMapping/>
  </p:clrMapOvr>
  <p:transition spd="slow">
    <p:pull dir="rd"/>
    <p:sndAc>
      <p:stSnd>
        <p:snd r:embed="rId2" name="camera.wav"/>
      </p:stSnd>
    </p:sndAc>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7" name="Rectangle 3"/>
          <p:cNvSpPr>
            <a:spLocks noGrp="1" noChangeArrowheads="1"/>
          </p:cNvSpPr>
          <p:nvPr>
            <p:ph idx="1"/>
          </p:nvPr>
        </p:nvSpPr>
        <p:spPr/>
        <p:txBody>
          <a:bodyPr>
            <a:normAutofit/>
          </a:bodyPr>
          <a:lstStyle/>
          <a:p>
            <a:pPr eaLnBrk="1" hangingPunct="1">
              <a:defRPr/>
            </a:pPr>
            <a:r>
              <a:rPr lang="en-GB" b="1" dirty="0" smtClean="0"/>
              <a:t>There are TWO basic elements</a:t>
            </a:r>
          </a:p>
          <a:p>
            <a:pPr marL="868680" lvl="1" indent="-457200">
              <a:buFont typeface="+mj-lt"/>
              <a:buAutoNum type="arabicParenR"/>
              <a:defRPr/>
            </a:pPr>
            <a:r>
              <a:rPr lang="en-GB" b="1" dirty="0" smtClean="0"/>
              <a:t>Tone</a:t>
            </a:r>
            <a:r>
              <a:rPr lang="en-GB" b="1" dirty="0" smtClean="0"/>
              <a:t>: </a:t>
            </a:r>
            <a:r>
              <a:rPr lang="en-GB" dirty="0" smtClean="0"/>
              <a:t>The way the writer writes the story. </a:t>
            </a:r>
            <a:r>
              <a:rPr lang="en-GB" dirty="0" smtClean="0"/>
              <a:t>Namely </a:t>
            </a:r>
            <a:r>
              <a:rPr lang="en-GB" dirty="0" smtClean="0"/>
              <a:t>his attitudes towards his characters &amp; events and towards the subject matter determines the tone of the </a:t>
            </a:r>
            <a:r>
              <a:rPr lang="en-GB" dirty="0" smtClean="0"/>
              <a:t>story.</a:t>
            </a:r>
          </a:p>
          <a:p>
            <a:pPr marL="868680" lvl="1" indent="-457200">
              <a:buFont typeface="+mj-lt"/>
              <a:buAutoNum type="arabicParenR"/>
              <a:defRPr/>
            </a:pPr>
            <a:r>
              <a:rPr lang="en-GB" b="1" dirty="0" smtClean="0"/>
              <a:t>Mood</a:t>
            </a:r>
            <a:r>
              <a:rPr lang="en-GB" b="1" dirty="0" smtClean="0"/>
              <a:t>:</a:t>
            </a:r>
            <a:r>
              <a:rPr lang="en-GB" dirty="0" smtClean="0"/>
              <a:t> The general total atmosphere of the story. Mood is created through the emotions.</a:t>
            </a:r>
            <a:endParaRPr lang="tr-TR" dirty="0" smtClean="0"/>
          </a:p>
        </p:txBody>
      </p:sp>
      <p:sp>
        <p:nvSpPr>
          <p:cNvPr id="118786" name="Rectangle 2"/>
          <p:cNvSpPr>
            <a:spLocks noGrp="1" noChangeArrowheads="1"/>
          </p:cNvSpPr>
          <p:nvPr>
            <p:ph type="title"/>
          </p:nvPr>
        </p:nvSpPr>
        <p:spPr/>
        <p:txBody>
          <a:bodyPr/>
          <a:lstStyle/>
          <a:p>
            <a:pPr eaLnBrk="1" hangingPunct="1">
              <a:defRPr/>
            </a:pPr>
            <a:r>
              <a:rPr lang="en-GB" b="1" dirty="0"/>
              <a:t>E</a:t>
            </a:r>
            <a:r>
              <a:rPr lang="en-GB" b="1" dirty="0" smtClean="0"/>
              <a:t>lements </a:t>
            </a:r>
            <a:r>
              <a:rPr lang="en-GB" b="1" dirty="0" smtClean="0"/>
              <a:t>of Emotion:</a:t>
            </a:r>
            <a:endParaRPr lang="tr-TR" b="1" dirty="0" smtClean="0"/>
          </a:p>
        </p:txBody>
      </p:sp>
    </p:spTree>
  </p:cSld>
  <p:clrMapOvr>
    <a:masterClrMapping/>
  </p:clrMapOvr>
  <p:transition spd="slow">
    <p:pull dir="rd"/>
    <p:sndAc>
      <p:stSnd>
        <p:snd r:embed="rId2" name="camera.wav"/>
      </p:stSnd>
    </p:sndAc>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7" name="Rectangle 3"/>
          <p:cNvSpPr>
            <a:spLocks noGrp="1" noChangeArrowheads="1"/>
          </p:cNvSpPr>
          <p:nvPr>
            <p:ph idx="1"/>
          </p:nvPr>
        </p:nvSpPr>
        <p:spPr>
          <a:xfrm>
            <a:off x="251521" y="2248347"/>
            <a:ext cx="8193232" cy="4421013"/>
          </a:xfrm>
        </p:spPr>
        <p:txBody>
          <a:bodyPr>
            <a:normAutofit/>
          </a:bodyPr>
          <a:lstStyle/>
          <a:p>
            <a:pPr marL="609600" indent="-609600" eaLnBrk="1" hangingPunct="1">
              <a:lnSpc>
                <a:spcPct val="90000"/>
              </a:lnSpc>
              <a:defRPr/>
            </a:pPr>
            <a:r>
              <a:rPr lang="en-GB" dirty="0" smtClean="0"/>
              <a:t>By the representation of a single scene that will create lots of emotion</a:t>
            </a:r>
            <a:r>
              <a:rPr lang="en-GB" dirty="0" smtClean="0"/>
              <a:t>.</a:t>
            </a:r>
          </a:p>
          <a:p>
            <a:pPr marL="0" indent="0" eaLnBrk="1" hangingPunct="1">
              <a:lnSpc>
                <a:spcPct val="90000"/>
              </a:lnSpc>
              <a:buNone/>
              <a:defRPr/>
            </a:pPr>
            <a:endParaRPr lang="en-GB" sz="800" dirty="0" smtClean="0"/>
          </a:p>
          <a:p>
            <a:pPr marL="609600" indent="-609600" eaLnBrk="1" hangingPunct="1">
              <a:lnSpc>
                <a:spcPct val="90000"/>
              </a:lnSpc>
              <a:defRPr/>
            </a:pPr>
            <a:r>
              <a:rPr lang="en-GB" dirty="0" smtClean="0"/>
              <a:t>By the construction of a longer situation</a:t>
            </a:r>
            <a:r>
              <a:rPr lang="en-GB" dirty="0" smtClean="0"/>
              <a:t>.</a:t>
            </a:r>
          </a:p>
          <a:p>
            <a:pPr marL="0" indent="0" eaLnBrk="1" hangingPunct="1">
              <a:lnSpc>
                <a:spcPct val="90000"/>
              </a:lnSpc>
              <a:buNone/>
              <a:defRPr/>
            </a:pPr>
            <a:endParaRPr lang="en-GB" sz="800" dirty="0" smtClean="0"/>
          </a:p>
          <a:p>
            <a:pPr marL="609600" indent="-609600" eaLnBrk="1" hangingPunct="1">
              <a:lnSpc>
                <a:spcPct val="90000"/>
              </a:lnSpc>
              <a:defRPr/>
            </a:pPr>
            <a:r>
              <a:rPr lang="en-GB" dirty="0" smtClean="0"/>
              <a:t>By mentioning the same theme over and over again (by the repetition of the same theme</a:t>
            </a:r>
            <a:r>
              <a:rPr lang="en-GB" dirty="0" smtClean="0"/>
              <a:t>)</a:t>
            </a:r>
          </a:p>
          <a:p>
            <a:pPr marL="0" indent="0" eaLnBrk="1" hangingPunct="1">
              <a:lnSpc>
                <a:spcPct val="90000"/>
              </a:lnSpc>
              <a:buNone/>
              <a:defRPr/>
            </a:pPr>
            <a:endParaRPr lang="en-GB" sz="800" dirty="0" smtClean="0"/>
          </a:p>
          <a:p>
            <a:pPr marL="609600" indent="-609600" eaLnBrk="1" hangingPunct="1">
              <a:lnSpc>
                <a:spcPct val="90000"/>
              </a:lnSpc>
              <a:defRPr/>
            </a:pPr>
            <a:r>
              <a:rPr lang="en-GB" dirty="0" smtClean="0"/>
              <a:t>By bringing back the memories, long forgotten events or past experience</a:t>
            </a:r>
            <a:r>
              <a:rPr lang="tr-TR" dirty="0" smtClean="0"/>
              <a:t>s</a:t>
            </a:r>
            <a:r>
              <a:rPr lang="en-GB" dirty="0" smtClean="0"/>
              <a:t>.</a:t>
            </a:r>
          </a:p>
          <a:p>
            <a:pPr marL="0" indent="0" eaLnBrk="1" hangingPunct="1">
              <a:lnSpc>
                <a:spcPct val="90000"/>
              </a:lnSpc>
              <a:buNone/>
              <a:defRPr/>
            </a:pPr>
            <a:endParaRPr lang="en-GB" sz="800" dirty="0" smtClean="0"/>
          </a:p>
          <a:p>
            <a:pPr marL="609600" indent="-609600">
              <a:lnSpc>
                <a:spcPct val="90000"/>
              </a:lnSpc>
              <a:defRPr/>
            </a:pPr>
            <a:r>
              <a:rPr lang="en-GB" dirty="0"/>
              <a:t>By creating similar incidents (between past &amp; present) especially using descriptions of sensation</a:t>
            </a:r>
            <a:r>
              <a:rPr lang="en-GB" dirty="0" smtClean="0"/>
              <a:t>.</a:t>
            </a:r>
          </a:p>
          <a:p>
            <a:pPr marL="1386840" lvl="2" indent="-609600">
              <a:lnSpc>
                <a:spcPct val="90000"/>
              </a:lnSpc>
              <a:defRPr/>
            </a:pPr>
            <a:r>
              <a:rPr lang="en-GB" dirty="0" smtClean="0"/>
              <a:t>These make the reader reflect on their own past</a:t>
            </a:r>
            <a:endParaRPr lang="en-GB" dirty="0"/>
          </a:p>
          <a:p>
            <a:pPr marL="0" indent="0" eaLnBrk="1" hangingPunct="1">
              <a:lnSpc>
                <a:spcPct val="90000"/>
              </a:lnSpc>
              <a:buNone/>
              <a:defRPr/>
            </a:pPr>
            <a:endParaRPr lang="en-GB" dirty="0" smtClean="0"/>
          </a:p>
        </p:txBody>
      </p:sp>
      <p:sp>
        <p:nvSpPr>
          <p:cNvPr id="123906" name="Rectangle 2"/>
          <p:cNvSpPr>
            <a:spLocks noGrp="1" noChangeArrowheads="1"/>
          </p:cNvSpPr>
          <p:nvPr>
            <p:ph type="title"/>
          </p:nvPr>
        </p:nvSpPr>
        <p:spPr>
          <a:xfrm>
            <a:off x="323528" y="570156"/>
            <a:ext cx="8496944" cy="1054250"/>
          </a:xfrm>
        </p:spPr>
        <p:txBody>
          <a:bodyPr/>
          <a:lstStyle/>
          <a:p>
            <a:pPr eaLnBrk="1" hangingPunct="1">
              <a:defRPr/>
            </a:pPr>
            <a:r>
              <a:rPr lang="en-GB" b="1" dirty="0" smtClean="0"/>
              <a:t>Ways of Creating </a:t>
            </a:r>
            <a:r>
              <a:rPr lang="en-GB" b="1" dirty="0" smtClean="0"/>
              <a:t>Emotion</a:t>
            </a:r>
            <a:endParaRPr lang="tr-TR" b="1" dirty="0" smtClean="0"/>
          </a:p>
        </p:txBody>
      </p:sp>
    </p:spTree>
  </p:cSld>
  <p:clrMapOvr>
    <a:masterClrMapping/>
  </p:clrMapOvr>
  <p:transition spd="slow">
    <p:pull dir="rd"/>
    <p:sndAc>
      <p:stSnd>
        <p:snd r:embed="rId2" name="camera.wav"/>
      </p:stSnd>
    </p:sndAc>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5" name="Rectangle 3"/>
          <p:cNvSpPr>
            <a:spLocks noGrp="1" noChangeArrowheads="1"/>
          </p:cNvSpPr>
          <p:nvPr>
            <p:ph idx="1"/>
          </p:nvPr>
        </p:nvSpPr>
        <p:spPr>
          <a:xfrm>
            <a:off x="395536" y="2348880"/>
            <a:ext cx="8229600" cy="3960440"/>
          </a:xfrm>
        </p:spPr>
        <p:txBody>
          <a:bodyPr/>
          <a:lstStyle/>
          <a:p>
            <a:pPr marL="457200" indent="-457200" eaLnBrk="1" hangingPunct="1">
              <a:lnSpc>
                <a:spcPct val="80000"/>
              </a:lnSpc>
              <a:buFont typeface="+mj-lt"/>
              <a:buAutoNum type="arabicParenR"/>
              <a:defRPr/>
            </a:pPr>
            <a:r>
              <a:rPr lang="en-GB" sz="2000" b="1" dirty="0" smtClean="0"/>
              <a:t>Dramatic Irony</a:t>
            </a:r>
          </a:p>
          <a:p>
            <a:pPr lvl="1">
              <a:lnSpc>
                <a:spcPct val="80000"/>
              </a:lnSpc>
              <a:defRPr/>
            </a:pPr>
            <a:r>
              <a:rPr lang="en-GB" sz="1800" dirty="0" smtClean="0"/>
              <a:t>What </a:t>
            </a:r>
            <a:r>
              <a:rPr lang="en-GB" sz="1800" dirty="0" smtClean="0"/>
              <a:t>is done and said may not be same with the actual fact or reality.</a:t>
            </a:r>
            <a:endParaRPr lang="tr-TR" sz="1800" dirty="0" smtClean="0"/>
          </a:p>
          <a:p>
            <a:pPr eaLnBrk="1" hangingPunct="1">
              <a:lnSpc>
                <a:spcPct val="80000"/>
              </a:lnSpc>
              <a:defRPr/>
            </a:pPr>
            <a:endParaRPr lang="en-GB" sz="2000" b="1" dirty="0" smtClean="0"/>
          </a:p>
          <a:p>
            <a:pPr marL="457200" indent="-457200" eaLnBrk="1" hangingPunct="1">
              <a:lnSpc>
                <a:spcPct val="80000"/>
              </a:lnSpc>
              <a:buFont typeface="+mj-lt"/>
              <a:buAutoNum type="arabicParenR" startAt="2"/>
              <a:defRPr/>
            </a:pPr>
            <a:r>
              <a:rPr lang="en-GB" sz="2000" b="1" dirty="0" smtClean="0"/>
              <a:t>Suspense</a:t>
            </a:r>
          </a:p>
          <a:p>
            <a:pPr lvl="1">
              <a:lnSpc>
                <a:spcPct val="80000"/>
              </a:lnSpc>
              <a:defRPr/>
            </a:pPr>
            <a:r>
              <a:rPr lang="en-GB" sz="1800" dirty="0" smtClean="0"/>
              <a:t>What </a:t>
            </a:r>
            <a:r>
              <a:rPr lang="en-GB" sz="1800" dirty="0" smtClean="0"/>
              <a:t>will be the next move? </a:t>
            </a:r>
            <a:endParaRPr lang="en-GB" sz="1800" dirty="0" smtClean="0"/>
          </a:p>
          <a:p>
            <a:pPr lvl="1">
              <a:lnSpc>
                <a:spcPct val="80000"/>
              </a:lnSpc>
              <a:defRPr/>
            </a:pPr>
            <a:r>
              <a:rPr lang="en-GB" sz="1800" dirty="0" smtClean="0"/>
              <a:t>Thinking </a:t>
            </a:r>
            <a:r>
              <a:rPr lang="en-GB" sz="1800" dirty="0" smtClean="0"/>
              <a:t>about an event in the story: Will he do it or not? (out of a dramatic irony the reader might find himself in suspense)</a:t>
            </a:r>
            <a:endParaRPr lang="tr-TR" sz="1800" dirty="0" smtClean="0"/>
          </a:p>
          <a:p>
            <a:pPr eaLnBrk="1" hangingPunct="1">
              <a:lnSpc>
                <a:spcPct val="80000"/>
              </a:lnSpc>
              <a:defRPr/>
            </a:pPr>
            <a:endParaRPr lang="en-GB" sz="2000" b="1" dirty="0" smtClean="0"/>
          </a:p>
          <a:p>
            <a:pPr marL="457200" indent="-457200" eaLnBrk="1" hangingPunct="1">
              <a:lnSpc>
                <a:spcPct val="80000"/>
              </a:lnSpc>
              <a:buFont typeface="+mj-lt"/>
              <a:buAutoNum type="arabicParenR" startAt="3"/>
              <a:defRPr/>
            </a:pPr>
            <a:r>
              <a:rPr lang="en-GB" sz="2000" b="1" dirty="0" smtClean="0"/>
              <a:t>Sympathy</a:t>
            </a:r>
          </a:p>
          <a:p>
            <a:pPr lvl="1">
              <a:lnSpc>
                <a:spcPct val="80000"/>
              </a:lnSpc>
              <a:defRPr/>
            </a:pPr>
            <a:r>
              <a:rPr lang="en-GB" sz="1800" dirty="0" smtClean="0"/>
              <a:t>Intellectually </a:t>
            </a:r>
            <a:r>
              <a:rPr lang="en-GB" sz="1800" dirty="0" smtClean="0"/>
              <a:t>you understand and admire the character. </a:t>
            </a:r>
            <a:endParaRPr lang="en-GB" sz="1800" dirty="0" smtClean="0"/>
          </a:p>
          <a:p>
            <a:pPr lvl="1">
              <a:lnSpc>
                <a:spcPct val="80000"/>
              </a:lnSpc>
              <a:defRPr/>
            </a:pPr>
            <a:r>
              <a:rPr lang="en-GB" sz="1800" dirty="0" smtClean="0"/>
              <a:t>Namely</a:t>
            </a:r>
            <a:r>
              <a:rPr lang="en-GB" sz="1800" dirty="0"/>
              <a:t>,</a:t>
            </a:r>
            <a:r>
              <a:rPr lang="en-GB" sz="1800" dirty="0" smtClean="0"/>
              <a:t> </a:t>
            </a:r>
            <a:r>
              <a:rPr lang="en-GB" sz="1800" dirty="0" smtClean="0"/>
              <a:t>you understand why he is doing this or that or why he speaks in that </a:t>
            </a:r>
            <a:r>
              <a:rPr lang="en-GB" sz="1800" dirty="0" smtClean="0"/>
              <a:t>way.</a:t>
            </a:r>
          </a:p>
        </p:txBody>
      </p:sp>
      <p:sp>
        <p:nvSpPr>
          <p:cNvPr id="125954" name="Rectangle 2"/>
          <p:cNvSpPr>
            <a:spLocks noGrp="1" noChangeArrowheads="1"/>
          </p:cNvSpPr>
          <p:nvPr>
            <p:ph type="title"/>
          </p:nvPr>
        </p:nvSpPr>
        <p:spPr>
          <a:xfrm>
            <a:off x="467544" y="260648"/>
            <a:ext cx="8229600" cy="1368152"/>
          </a:xfrm>
        </p:spPr>
        <p:txBody>
          <a:bodyPr/>
          <a:lstStyle/>
          <a:p>
            <a:pPr eaLnBrk="1" hangingPunct="1">
              <a:defRPr/>
            </a:pPr>
            <a:r>
              <a:rPr lang="en-GB" b="1" dirty="0" smtClean="0"/>
              <a:t>Devices for Establishing the </a:t>
            </a:r>
            <a:r>
              <a:rPr lang="en-GB" b="1" dirty="0" smtClean="0"/>
              <a:t>Mood</a:t>
            </a:r>
            <a:endParaRPr lang="tr-TR" dirty="0" smtClean="0"/>
          </a:p>
        </p:txBody>
      </p:sp>
    </p:spTree>
  </p:cSld>
  <p:clrMapOvr>
    <a:masterClrMapping/>
  </p:clrMapOvr>
  <p:transition spd="slow">
    <p:pull dir="rd"/>
    <p:sndAc>
      <p:stSnd>
        <p:snd r:embed="rId2" name="camera.wav"/>
      </p:stSnd>
    </p:sndAc>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5" name="Rectangle 3"/>
          <p:cNvSpPr>
            <a:spLocks noGrp="1" noChangeArrowheads="1"/>
          </p:cNvSpPr>
          <p:nvPr>
            <p:ph idx="1"/>
          </p:nvPr>
        </p:nvSpPr>
        <p:spPr>
          <a:xfrm>
            <a:off x="467544" y="2348880"/>
            <a:ext cx="8229600" cy="3096691"/>
          </a:xfrm>
        </p:spPr>
        <p:txBody>
          <a:bodyPr/>
          <a:lstStyle/>
          <a:p>
            <a:pPr marL="0" indent="0" eaLnBrk="1" hangingPunct="1">
              <a:lnSpc>
                <a:spcPct val="80000"/>
              </a:lnSpc>
              <a:buNone/>
              <a:defRPr/>
            </a:pPr>
            <a:endParaRPr lang="en-GB" sz="2000" b="1" dirty="0" smtClean="0"/>
          </a:p>
          <a:p>
            <a:pPr marL="457200" indent="-457200" eaLnBrk="1" hangingPunct="1">
              <a:lnSpc>
                <a:spcPct val="80000"/>
              </a:lnSpc>
              <a:buFont typeface="+mj-lt"/>
              <a:buAutoNum type="arabicParenR" startAt="4"/>
              <a:defRPr/>
            </a:pPr>
            <a:r>
              <a:rPr lang="en-GB" sz="2000" b="1" dirty="0" smtClean="0"/>
              <a:t>Empathy</a:t>
            </a:r>
          </a:p>
          <a:p>
            <a:pPr lvl="1">
              <a:lnSpc>
                <a:spcPct val="80000"/>
              </a:lnSpc>
              <a:defRPr/>
            </a:pPr>
            <a:r>
              <a:rPr lang="en-GB" sz="1800" dirty="0" smtClean="0"/>
              <a:t>You </a:t>
            </a:r>
            <a:r>
              <a:rPr lang="en-GB" sz="1800" dirty="0" smtClean="0"/>
              <a:t>feel so much for the character that you feel the same things with him</a:t>
            </a:r>
            <a:r>
              <a:rPr lang="en-GB" sz="1800" dirty="0" smtClean="0"/>
              <a:t>.</a:t>
            </a:r>
          </a:p>
          <a:p>
            <a:pPr marL="411480" lvl="1" indent="0">
              <a:lnSpc>
                <a:spcPct val="80000"/>
              </a:lnSpc>
              <a:buNone/>
              <a:defRPr/>
            </a:pPr>
            <a:endParaRPr lang="en-GB" sz="2000" b="1" dirty="0" smtClean="0"/>
          </a:p>
          <a:p>
            <a:pPr marL="457200" indent="-457200" eaLnBrk="1" hangingPunct="1">
              <a:lnSpc>
                <a:spcPct val="80000"/>
              </a:lnSpc>
              <a:buFont typeface="+mj-lt"/>
              <a:buAutoNum type="arabicParenR" startAt="5"/>
              <a:defRPr/>
            </a:pPr>
            <a:r>
              <a:rPr lang="en-GB" sz="2000" b="1" dirty="0" smtClean="0"/>
              <a:t>Restraint</a:t>
            </a:r>
          </a:p>
          <a:p>
            <a:pPr lvl="1">
              <a:lnSpc>
                <a:spcPct val="80000"/>
              </a:lnSpc>
              <a:defRPr/>
            </a:pPr>
            <a:r>
              <a:rPr lang="en-GB" sz="1800" dirty="0" smtClean="0"/>
              <a:t>Element </a:t>
            </a:r>
            <a:r>
              <a:rPr lang="en-GB" sz="1800" dirty="0" smtClean="0"/>
              <a:t>of controlling, because too much of everything is negative.</a:t>
            </a:r>
          </a:p>
          <a:p>
            <a:pPr lvl="2">
              <a:lnSpc>
                <a:spcPct val="80000"/>
              </a:lnSpc>
              <a:defRPr/>
            </a:pPr>
            <a:r>
              <a:rPr lang="tr-TR" sz="1600" dirty="0" smtClean="0"/>
              <a:t>       </a:t>
            </a:r>
            <a:r>
              <a:rPr lang="en-GB" sz="1600" dirty="0" smtClean="0"/>
              <a:t>Not </a:t>
            </a:r>
            <a:r>
              <a:rPr lang="en-GB" sz="1600" dirty="0" smtClean="0"/>
              <a:t>too much</a:t>
            </a:r>
          </a:p>
          <a:p>
            <a:pPr lvl="2">
              <a:lnSpc>
                <a:spcPct val="80000"/>
              </a:lnSpc>
              <a:defRPr/>
            </a:pPr>
            <a:r>
              <a:rPr lang="tr-TR" sz="1600" dirty="0" smtClean="0"/>
              <a:t>       </a:t>
            </a:r>
            <a:r>
              <a:rPr lang="en-GB" sz="1600" dirty="0" smtClean="0"/>
              <a:t>Not too little</a:t>
            </a:r>
            <a:endParaRPr lang="tr-TR" sz="1600" dirty="0" smtClean="0"/>
          </a:p>
        </p:txBody>
      </p:sp>
      <p:sp>
        <p:nvSpPr>
          <p:cNvPr id="125954" name="Rectangle 2"/>
          <p:cNvSpPr>
            <a:spLocks noGrp="1" noChangeArrowheads="1"/>
          </p:cNvSpPr>
          <p:nvPr>
            <p:ph type="title"/>
          </p:nvPr>
        </p:nvSpPr>
        <p:spPr>
          <a:xfrm>
            <a:off x="457200" y="158750"/>
            <a:ext cx="8229600" cy="1542058"/>
          </a:xfrm>
        </p:spPr>
        <p:txBody>
          <a:bodyPr/>
          <a:lstStyle/>
          <a:p>
            <a:pPr eaLnBrk="1" hangingPunct="1">
              <a:defRPr/>
            </a:pPr>
            <a:r>
              <a:rPr lang="en-GB" b="1" dirty="0" smtClean="0"/>
              <a:t>Devices for Establishing the </a:t>
            </a:r>
            <a:r>
              <a:rPr lang="en-GB" b="1" dirty="0" smtClean="0"/>
              <a:t>Mood</a:t>
            </a:r>
            <a:endParaRPr lang="tr-TR" dirty="0" smtClean="0"/>
          </a:p>
        </p:txBody>
      </p:sp>
    </p:spTree>
    <p:extLst>
      <p:ext uri="{BB962C8B-B14F-4D97-AF65-F5344CB8AC3E}">
        <p14:creationId xmlns:p14="http://schemas.microsoft.com/office/powerpoint/2010/main" val="1960635731"/>
      </p:ext>
    </p:extLst>
  </p:cSld>
  <p:clrMapOvr>
    <a:masterClrMapping/>
  </p:clrMapOvr>
  <p:transition spd="slow">
    <p:pull dir="rd"/>
    <p:sndAc>
      <p:stSnd>
        <p:snd r:embed="rId2" name="camera.wav"/>
      </p:stSnd>
    </p:sndAc>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3" name="Rectangle 3"/>
          <p:cNvSpPr>
            <a:spLocks noGrp="1" noChangeArrowheads="1"/>
          </p:cNvSpPr>
          <p:nvPr>
            <p:ph idx="1"/>
          </p:nvPr>
        </p:nvSpPr>
        <p:spPr/>
        <p:txBody>
          <a:bodyPr/>
          <a:lstStyle/>
          <a:p>
            <a:pPr>
              <a:defRPr/>
            </a:pPr>
            <a:r>
              <a:rPr lang="en-GB" dirty="0" smtClean="0"/>
              <a:t>The chain </a:t>
            </a:r>
            <a:r>
              <a:rPr lang="en-GB" dirty="0"/>
              <a:t>of events and incidents that takes place in a short story. </a:t>
            </a:r>
          </a:p>
          <a:p>
            <a:pPr lvl="1">
              <a:defRPr/>
            </a:pPr>
            <a:r>
              <a:rPr lang="en-GB" b="1" dirty="0"/>
              <a:t>Overt plot :</a:t>
            </a:r>
            <a:r>
              <a:rPr lang="en-GB" dirty="0"/>
              <a:t> not secret,</a:t>
            </a:r>
            <a:r>
              <a:rPr lang="tr-TR" dirty="0"/>
              <a:t> </a:t>
            </a:r>
            <a:r>
              <a:rPr lang="en-GB" dirty="0"/>
              <a:t>open</a:t>
            </a:r>
            <a:r>
              <a:rPr lang="tr-TR" dirty="0"/>
              <a:t>;</a:t>
            </a:r>
            <a:r>
              <a:rPr lang="en-GB" dirty="0"/>
              <a:t> one incident follows the other </a:t>
            </a:r>
            <a:r>
              <a:rPr lang="en-GB" dirty="0" smtClean="0"/>
              <a:t>chronologically</a:t>
            </a:r>
            <a:endParaRPr lang="en-GB" sz="800" b="1" dirty="0"/>
          </a:p>
          <a:p>
            <a:pPr lvl="1">
              <a:defRPr/>
            </a:pPr>
            <a:r>
              <a:rPr lang="en-GB" b="1" dirty="0"/>
              <a:t>Covert plot:</a:t>
            </a:r>
            <a:r>
              <a:rPr lang="en-GB" dirty="0"/>
              <a:t> not open</a:t>
            </a:r>
            <a:r>
              <a:rPr lang="tr-TR" dirty="0"/>
              <a:t>;</a:t>
            </a:r>
            <a:r>
              <a:rPr lang="en-GB" dirty="0"/>
              <a:t> some incidents are implied or told indirectly by means of flashbacks &amp; narrative projections in order to break through the monotony.</a:t>
            </a:r>
            <a:endParaRPr lang="tr-TR" dirty="0"/>
          </a:p>
        </p:txBody>
      </p:sp>
      <p:sp>
        <p:nvSpPr>
          <p:cNvPr id="107522" name="Rectangle 2"/>
          <p:cNvSpPr>
            <a:spLocks noGrp="1" noChangeArrowheads="1"/>
          </p:cNvSpPr>
          <p:nvPr>
            <p:ph type="title"/>
          </p:nvPr>
        </p:nvSpPr>
        <p:spPr/>
        <p:txBody>
          <a:bodyPr/>
          <a:lstStyle/>
          <a:p>
            <a:pPr eaLnBrk="1" hangingPunct="1">
              <a:defRPr/>
            </a:pPr>
            <a:r>
              <a:rPr lang="en-US" b="1" dirty="0" smtClean="0"/>
              <a:t>4</a:t>
            </a:r>
            <a:r>
              <a:rPr lang="en-GB" b="1" dirty="0" smtClean="0"/>
              <a:t>) </a:t>
            </a:r>
            <a:r>
              <a:rPr lang="en-GB" b="1" dirty="0" smtClean="0"/>
              <a:t>PLOT</a:t>
            </a:r>
            <a:r>
              <a:rPr lang="en-GB" dirty="0" smtClean="0"/>
              <a:t> </a:t>
            </a:r>
            <a:endParaRPr lang="tr-TR" dirty="0" smtClean="0"/>
          </a:p>
        </p:txBody>
      </p:sp>
    </p:spTree>
    <p:extLst>
      <p:ext uri="{BB962C8B-B14F-4D97-AF65-F5344CB8AC3E}">
        <p14:creationId xmlns:p14="http://schemas.microsoft.com/office/powerpoint/2010/main" val="3909984505"/>
      </p:ext>
    </p:extLst>
  </p:cSld>
  <p:clrMapOvr>
    <a:masterClrMapping/>
  </p:clrMapOvr>
  <p:transition spd="slow">
    <p:pull dir="rd"/>
    <p:sndAc>
      <p:stSnd>
        <p:snd r:embed="rId2" name="camera.wav"/>
      </p:stSnd>
    </p:sndAc>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defRPr/>
            </a:pPr>
            <a:r>
              <a:rPr lang="en-US" b="1" dirty="0" smtClean="0"/>
              <a:t>Parts of a Plot</a:t>
            </a:r>
          </a:p>
        </p:txBody>
      </p:sp>
      <p:sp>
        <p:nvSpPr>
          <p:cNvPr id="49155" name="Rectangle 3"/>
          <p:cNvSpPr>
            <a:spLocks noGrp="1" noChangeArrowheads="1"/>
          </p:cNvSpPr>
          <p:nvPr>
            <p:ph type="body" idx="1"/>
          </p:nvPr>
        </p:nvSpPr>
        <p:spPr>
          <a:xfrm>
            <a:off x="539552" y="2204864"/>
            <a:ext cx="7918648" cy="4464496"/>
          </a:xfrm>
        </p:spPr>
        <p:txBody>
          <a:bodyPr>
            <a:normAutofit/>
          </a:bodyPr>
          <a:lstStyle/>
          <a:p>
            <a:pPr marL="0" indent="0" eaLnBrk="1" hangingPunct="1">
              <a:lnSpc>
                <a:spcPct val="90000"/>
              </a:lnSpc>
              <a:buNone/>
            </a:pPr>
            <a:r>
              <a:rPr lang="en-US" b="1" dirty="0" smtClean="0"/>
              <a:t>All plots, from movies to TV shows to literature follow a similar structure:</a:t>
            </a:r>
          </a:p>
          <a:p>
            <a:pPr marL="0" indent="0" eaLnBrk="1" hangingPunct="1">
              <a:lnSpc>
                <a:spcPct val="90000"/>
              </a:lnSpc>
              <a:buNone/>
            </a:pPr>
            <a:endParaRPr lang="en-US" sz="800" b="1" dirty="0" smtClean="0"/>
          </a:p>
          <a:p>
            <a:pPr marL="457200" indent="-457200" eaLnBrk="1" hangingPunct="1">
              <a:lnSpc>
                <a:spcPct val="90000"/>
              </a:lnSpc>
              <a:buFont typeface="+mj-lt"/>
              <a:buAutoNum type="arabicParenR"/>
            </a:pPr>
            <a:r>
              <a:rPr lang="en-US" b="1" dirty="0" smtClean="0"/>
              <a:t>Inciting </a:t>
            </a:r>
            <a:r>
              <a:rPr lang="en-US" b="1" dirty="0" smtClean="0"/>
              <a:t>incident </a:t>
            </a:r>
            <a:r>
              <a:rPr lang="en-US" dirty="0" smtClean="0"/>
              <a:t>– event that gives rise to conflict (opening </a:t>
            </a:r>
            <a:r>
              <a:rPr lang="en-US" dirty="0" smtClean="0"/>
              <a:t>situation)</a:t>
            </a:r>
          </a:p>
          <a:p>
            <a:pPr marL="457200" indent="-457200" eaLnBrk="1" hangingPunct="1">
              <a:lnSpc>
                <a:spcPct val="90000"/>
              </a:lnSpc>
              <a:buFont typeface="+mj-lt"/>
              <a:buAutoNum type="arabicParenR"/>
            </a:pPr>
            <a:r>
              <a:rPr lang="en-US" b="1" dirty="0" smtClean="0"/>
              <a:t>Development </a:t>
            </a:r>
            <a:r>
              <a:rPr lang="en-US" dirty="0" smtClean="0"/>
              <a:t>- </a:t>
            </a:r>
            <a:r>
              <a:rPr lang="en-US" dirty="0" smtClean="0"/>
              <a:t>events that occur as result of central conflict (rising action)</a:t>
            </a:r>
          </a:p>
          <a:p>
            <a:pPr marL="457200" indent="-457200" eaLnBrk="1" hangingPunct="1">
              <a:lnSpc>
                <a:spcPct val="90000"/>
              </a:lnSpc>
              <a:buFont typeface="+mj-lt"/>
              <a:buAutoNum type="arabicParenR"/>
            </a:pPr>
            <a:r>
              <a:rPr lang="en-US" b="1" dirty="0" smtClean="0"/>
              <a:t>Climax </a:t>
            </a:r>
            <a:r>
              <a:rPr lang="en-US" dirty="0" smtClean="0"/>
              <a:t>- </a:t>
            </a:r>
            <a:r>
              <a:rPr lang="en-US" dirty="0" smtClean="0"/>
              <a:t>highest point of interest or suspense of story</a:t>
            </a:r>
          </a:p>
          <a:p>
            <a:pPr marL="457200" indent="-457200" eaLnBrk="1" hangingPunct="1">
              <a:lnSpc>
                <a:spcPct val="90000"/>
              </a:lnSpc>
              <a:buFont typeface="+mj-lt"/>
              <a:buAutoNum type="arabicParenR"/>
            </a:pPr>
            <a:r>
              <a:rPr lang="en-US" b="1" dirty="0" smtClean="0"/>
              <a:t>Resolution </a:t>
            </a:r>
            <a:r>
              <a:rPr lang="en-US" dirty="0" smtClean="0"/>
              <a:t>- </a:t>
            </a:r>
            <a:r>
              <a:rPr lang="en-US" dirty="0" smtClean="0"/>
              <a:t>when conflict ends</a:t>
            </a:r>
          </a:p>
          <a:p>
            <a:pPr marL="457200" indent="-457200" eaLnBrk="1" hangingPunct="1">
              <a:lnSpc>
                <a:spcPct val="90000"/>
              </a:lnSpc>
              <a:buFont typeface="+mj-lt"/>
              <a:buAutoNum type="arabicParenR"/>
            </a:pPr>
            <a:r>
              <a:rPr lang="en-US" b="1" dirty="0" smtClean="0"/>
              <a:t>Denouement </a:t>
            </a:r>
            <a:r>
              <a:rPr lang="en-US" dirty="0" smtClean="0"/>
              <a:t>- </a:t>
            </a:r>
            <a:r>
              <a:rPr lang="en-US" dirty="0" smtClean="0"/>
              <a:t>when characters go back to their life before the conflict</a:t>
            </a:r>
          </a:p>
        </p:txBody>
      </p:sp>
    </p:spTree>
    <p:extLst>
      <p:ext uri="{BB962C8B-B14F-4D97-AF65-F5344CB8AC3E}">
        <p14:creationId xmlns:p14="http://schemas.microsoft.com/office/powerpoint/2010/main" val="19891571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9154"/>
                                        </p:tgtEl>
                                        <p:attrNameLst>
                                          <p:attrName>style.visibility</p:attrName>
                                        </p:attrNameLst>
                                      </p:cBhvr>
                                      <p:to>
                                        <p:strVal val="visible"/>
                                      </p:to>
                                    </p:set>
                                    <p:animEffect transition="in" filter="dissolve">
                                      <p:cBhvr>
                                        <p:cTn id="7" dur="500"/>
                                        <p:tgtEl>
                                          <p:spTgt spid="4915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3" fill="hold" grpId="0" nodeType="clickEffect">
                                  <p:stCondLst>
                                    <p:cond delay="0"/>
                                  </p:stCondLst>
                                  <p:iterate type="wd">
                                    <p:tmPct val="100000"/>
                                  </p:iterate>
                                  <p:childTnLst>
                                    <p:set>
                                      <p:cBhvr>
                                        <p:cTn id="11" dur="1" fill="hold">
                                          <p:stCondLst>
                                            <p:cond delay="0"/>
                                          </p:stCondLst>
                                        </p:cTn>
                                        <p:tgtEl>
                                          <p:spTgt spid="49155">
                                            <p:txEl>
                                              <p:pRg st="0" end="0"/>
                                            </p:txEl>
                                          </p:spTgt>
                                        </p:tgtEl>
                                        <p:attrNameLst>
                                          <p:attrName>style.visibility</p:attrName>
                                        </p:attrNameLst>
                                      </p:cBhvr>
                                      <p:to>
                                        <p:strVal val="visible"/>
                                      </p:to>
                                    </p:set>
                                    <p:anim calcmode="lin" valueType="num">
                                      <p:cBhvr additive="base">
                                        <p:cTn id="12" dur="300" fill="hold"/>
                                        <p:tgtEl>
                                          <p:spTgt spid="49155">
                                            <p:txEl>
                                              <p:pRg st="0" end="0"/>
                                            </p:txEl>
                                          </p:spTgt>
                                        </p:tgtEl>
                                        <p:attrNameLst>
                                          <p:attrName>ppt_x</p:attrName>
                                        </p:attrNameLst>
                                      </p:cBhvr>
                                      <p:tavLst>
                                        <p:tav tm="0">
                                          <p:val>
                                            <p:strVal val="1+#ppt_w/2"/>
                                          </p:val>
                                        </p:tav>
                                        <p:tav tm="100000">
                                          <p:val>
                                            <p:strVal val="#ppt_x"/>
                                          </p:val>
                                        </p:tav>
                                      </p:tavLst>
                                    </p:anim>
                                    <p:anim calcmode="lin" valueType="num">
                                      <p:cBhvr additive="base">
                                        <p:cTn id="13" dur="300" fill="hold"/>
                                        <p:tgtEl>
                                          <p:spTgt spid="49155">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3" fill="hold" grpId="0" nodeType="clickEffect">
                                  <p:stCondLst>
                                    <p:cond delay="0"/>
                                  </p:stCondLst>
                                  <p:iterate type="wd">
                                    <p:tmPct val="100000"/>
                                  </p:iterate>
                                  <p:childTnLst>
                                    <p:set>
                                      <p:cBhvr>
                                        <p:cTn id="17" dur="1" fill="hold">
                                          <p:stCondLst>
                                            <p:cond delay="0"/>
                                          </p:stCondLst>
                                        </p:cTn>
                                        <p:tgtEl>
                                          <p:spTgt spid="49155">
                                            <p:txEl>
                                              <p:pRg st="2" end="2"/>
                                            </p:txEl>
                                          </p:spTgt>
                                        </p:tgtEl>
                                        <p:attrNameLst>
                                          <p:attrName>style.visibility</p:attrName>
                                        </p:attrNameLst>
                                      </p:cBhvr>
                                      <p:to>
                                        <p:strVal val="visible"/>
                                      </p:to>
                                    </p:set>
                                    <p:anim calcmode="lin" valueType="num">
                                      <p:cBhvr additive="base">
                                        <p:cTn id="18" dur="300" fill="hold"/>
                                        <p:tgtEl>
                                          <p:spTgt spid="49155">
                                            <p:txEl>
                                              <p:pRg st="2" end="2"/>
                                            </p:txEl>
                                          </p:spTgt>
                                        </p:tgtEl>
                                        <p:attrNameLst>
                                          <p:attrName>ppt_x</p:attrName>
                                        </p:attrNameLst>
                                      </p:cBhvr>
                                      <p:tavLst>
                                        <p:tav tm="0">
                                          <p:val>
                                            <p:strVal val="1+#ppt_w/2"/>
                                          </p:val>
                                        </p:tav>
                                        <p:tav tm="100000">
                                          <p:val>
                                            <p:strVal val="#ppt_x"/>
                                          </p:val>
                                        </p:tav>
                                      </p:tavLst>
                                    </p:anim>
                                    <p:anim calcmode="lin" valueType="num">
                                      <p:cBhvr additive="base">
                                        <p:cTn id="19" dur="300" fill="hold"/>
                                        <p:tgtEl>
                                          <p:spTgt spid="49155">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3" fill="hold" grpId="0" nodeType="clickEffect">
                                  <p:stCondLst>
                                    <p:cond delay="0"/>
                                  </p:stCondLst>
                                  <p:iterate type="wd">
                                    <p:tmPct val="100000"/>
                                  </p:iterate>
                                  <p:childTnLst>
                                    <p:set>
                                      <p:cBhvr>
                                        <p:cTn id="23" dur="1" fill="hold">
                                          <p:stCondLst>
                                            <p:cond delay="0"/>
                                          </p:stCondLst>
                                        </p:cTn>
                                        <p:tgtEl>
                                          <p:spTgt spid="49155">
                                            <p:txEl>
                                              <p:pRg st="3" end="3"/>
                                            </p:txEl>
                                          </p:spTgt>
                                        </p:tgtEl>
                                        <p:attrNameLst>
                                          <p:attrName>style.visibility</p:attrName>
                                        </p:attrNameLst>
                                      </p:cBhvr>
                                      <p:to>
                                        <p:strVal val="visible"/>
                                      </p:to>
                                    </p:set>
                                    <p:anim calcmode="lin" valueType="num">
                                      <p:cBhvr additive="base">
                                        <p:cTn id="24" dur="300" fill="hold"/>
                                        <p:tgtEl>
                                          <p:spTgt spid="49155">
                                            <p:txEl>
                                              <p:pRg st="3" end="3"/>
                                            </p:txEl>
                                          </p:spTgt>
                                        </p:tgtEl>
                                        <p:attrNameLst>
                                          <p:attrName>ppt_x</p:attrName>
                                        </p:attrNameLst>
                                      </p:cBhvr>
                                      <p:tavLst>
                                        <p:tav tm="0">
                                          <p:val>
                                            <p:strVal val="1+#ppt_w/2"/>
                                          </p:val>
                                        </p:tav>
                                        <p:tav tm="100000">
                                          <p:val>
                                            <p:strVal val="#ppt_x"/>
                                          </p:val>
                                        </p:tav>
                                      </p:tavLst>
                                    </p:anim>
                                    <p:anim calcmode="lin" valueType="num">
                                      <p:cBhvr additive="base">
                                        <p:cTn id="25" dur="300" fill="hold"/>
                                        <p:tgtEl>
                                          <p:spTgt spid="49155">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3" fill="hold" grpId="0" nodeType="clickEffect">
                                  <p:stCondLst>
                                    <p:cond delay="0"/>
                                  </p:stCondLst>
                                  <p:iterate type="wd">
                                    <p:tmPct val="100000"/>
                                  </p:iterate>
                                  <p:childTnLst>
                                    <p:set>
                                      <p:cBhvr>
                                        <p:cTn id="29" dur="1" fill="hold">
                                          <p:stCondLst>
                                            <p:cond delay="0"/>
                                          </p:stCondLst>
                                        </p:cTn>
                                        <p:tgtEl>
                                          <p:spTgt spid="49155">
                                            <p:txEl>
                                              <p:pRg st="4" end="4"/>
                                            </p:txEl>
                                          </p:spTgt>
                                        </p:tgtEl>
                                        <p:attrNameLst>
                                          <p:attrName>style.visibility</p:attrName>
                                        </p:attrNameLst>
                                      </p:cBhvr>
                                      <p:to>
                                        <p:strVal val="visible"/>
                                      </p:to>
                                    </p:set>
                                    <p:anim calcmode="lin" valueType="num">
                                      <p:cBhvr additive="base">
                                        <p:cTn id="30" dur="300" fill="hold"/>
                                        <p:tgtEl>
                                          <p:spTgt spid="49155">
                                            <p:txEl>
                                              <p:pRg st="4" end="4"/>
                                            </p:txEl>
                                          </p:spTgt>
                                        </p:tgtEl>
                                        <p:attrNameLst>
                                          <p:attrName>ppt_x</p:attrName>
                                        </p:attrNameLst>
                                      </p:cBhvr>
                                      <p:tavLst>
                                        <p:tav tm="0">
                                          <p:val>
                                            <p:strVal val="1+#ppt_w/2"/>
                                          </p:val>
                                        </p:tav>
                                        <p:tav tm="100000">
                                          <p:val>
                                            <p:strVal val="#ppt_x"/>
                                          </p:val>
                                        </p:tav>
                                      </p:tavLst>
                                    </p:anim>
                                    <p:anim calcmode="lin" valueType="num">
                                      <p:cBhvr additive="base">
                                        <p:cTn id="31" dur="300" fill="hold"/>
                                        <p:tgtEl>
                                          <p:spTgt spid="49155">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3" fill="hold" grpId="0" nodeType="clickEffect">
                                  <p:stCondLst>
                                    <p:cond delay="0"/>
                                  </p:stCondLst>
                                  <p:iterate type="wd">
                                    <p:tmPct val="100000"/>
                                  </p:iterate>
                                  <p:childTnLst>
                                    <p:set>
                                      <p:cBhvr>
                                        <p:cTn id="35" dur="1" fill="hold">
                                          <p:stCondLst>
                                            <p:cond delay="0"/>
                                          </p:stCondLst>
                                        </p:cTn>
                                        <p:tgtEl>
                                          <p:spTgt spid="49155">
                                            <p:txEl>
                                              <p:pRg st="5" end="5"/>
                                            </p:txEl>
                                          </p:spTgt>
                                        </p:tgtEl>
                                        <p:attrNameLst>
                                          <p:attrName>style.visibility</p:attrName>
                                        </p:attrNameLst>
                                      </p:cBhvr>
                                      <p:to>
                                        <p:strVal val="visible"/>
                                      </p:to>
                                    </p:set>
                                    <p:anim calcmode="lin" valueType="num">
                                      <p:cBhvr additive="base">
                                        <p:cTn id="36" dur="300" fill="hold"/>
                                        <p:tgtEl>
                                          <p:spTgt spid="49155">
                                            <p:txEl>
                                              <p:pRg st="5" end="5"/>
                                            </p:txEl>
                                          </p:spTgt>
                                        </p:tgtEl>
                                        <p:attrNameLst>
                                          <p:attrName>ppt_x</p:attrName>
                                        </p:attrNameLst>
                                      </p:cBhvr>
                                      <p:tavLst>
                                        <p:tav tm="0">
                                          <p:val>
                                            <p:strVal val="1+#ppt_w/2"/>
                                          </p:val>
                                        </p:tav>
                                        <p:tav tm="100000">
                                          <p:val>
                                            <p:strVal val="#ppt_x"/>
                                          </p:val>
                                        </p:tav>
                                      </p:tavLst>
                                    </p:anim>
                                    <p:anim calcmode="lin" valueType="num">
                                      <p:cBhvr additive="base">
                                        <p:cTn id="37" dur="300" fill="hold"/>
                                        <p:tgtEl>
                                          <p:spTgt spid="49155">
                                            <p:txEl>
                                              <p:pRg st="5" end="5"/>
                                            </p:txEl>
                                          </p:spTgt>
                                        </p:tgtEl>
                                        <p:attrNameLst>
                                          <p:attrName>ppt_y</p:attrName>
                                        </p:attrNameLst>
                                      </p:cBhvr>
                                      <p:tavLst>
                                        <p:tav tm="0">
                                          <p:val>
                                            <p:strVal val="0-#ppt_h/2"/>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3" fill="hold" grpId="0" nodeType="clickEffect">
                                  <p:stCondLst>
                                    <p:cond delay="0"/>
                                  </p:stCondLst>
                                  <p:iterate type="wd">
                                    <p:tmPct val="100000"/>
                                  </p:iterate>
                                  <p:childTnLst>
                                    <p:set>
                                      <p:cBhvr>
                                        <p:cTn id="41" dur="1" fill="hold">
                                          <p:stCondLst>
                                            <p:cond delay="0"/>
                                          </p:stCondLst>
                                        </p:cTn>
                                        <p:tgtEl>
                                          <p:spTgt spid="49155">
                                            <p:txEl>
                                              <p:pRg st="6" end="6"/>
                                            </p:txEl>
                                          </p:spTgt>
                                        </p:tgtEl>
                                        <p:attrNameLst>
                                          <p:attrName>style.visibility</p:attrName>
                                        </p:attrNameLst>
                                      </p:cBhvr>
                                      <p:to>
                                        <p:strVal val="visible"/>
                                      </p:to>
                                    </p:set>
                                    <p:anim calcmode="lin" valueType="num">
                                      <p:cBhvr additive="base">
                                        <p:cTn id="42" dur="300" fill="hold"/>
                                        <p:tgtEl>
                                          <p:spTgt spid="49155">
                                            <p:txEl>
                                              <p:pRg st="6" end="6"/>
                                            </p:txEl>
                                          </p:spTgt>
                                        </p:tgtEl>
                                        <p:attrNameLst>
                                          <p:attrName>ppt_x</p:attrName>
                                        </p:attrNameLst>
                                      </p:cBhvr>
                                      <p:tavLst>
                                        <p:tav tm="0">
                                          <p:val>
                                            <p:strVal val="1+#ppt_w/2"/>
                                          </p:val>
                                        </p:tav>
                                        <p:tav tm="100000">
                                          <p:val>
                                            <p:strVal val="#ppt_x"/>
                                          </p:val>
                                        </p:tav>
                                      </p:tavLst>
                                    </p:anim>
                                    <p:anim calcmode="lin" valueType="num">
                                      <p:cBhvr additive="base">
                                        <p:cTn id="43" dur="300" fill="hold"/>
                                        <p:tgtEl>
                                          <p:spTgt spid="49155">
                                            <p:txEl>
                                              <p:pRg st="6" end="6"/>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4" grpId="0" autoUpdateAnimBg="0"/>
      <p:bldP spid="49155"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defRPr/>
            </a:pPr>
            <a:r>
              <a:rPr lang="en-US" b="1" dirty="0" smtClean="0"/>
              <a:t>Diagram of Plot</a:t>
            </a:r>
          </a:p>
        </p:txBody>
      </p:sp>
      <p:sp>
        <p:nvSpPr>
          <p:cNvPr id="50179" name="Line 3"/>
          <p:cNvSpPr>
            <a:spLocks noChangeShapeType="1"/>
          </p:cNvSpPr>
          <p:nvPr/>
        </p:nvSpPr>
        <p:spPr bwMode="auto">
          <a:xfrm>
            <a:off x="609600" y="4953000"/>
            <a:ext cx="2895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50180" name="Line 4"/>
          <p:cNvSpPr>
            <a:spLocks noChangeShapeType="1"/>
          </p:cNvSpPr>
          <p:nvPr/>
        </p:nvSpPr>
        <p:spPr bwMode="auto">
          <a:xfrm flipV="1">
            <a:off x="3505200" y="2209800"/>
            <a:ext cx="1600200" cy="2743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50181" name="Line 5"/>
          <p:cNvSpPr>
            <a:spLocks noChangeShapeType="1"/>
          </p:cNvSpPr>
          <p:nvPr/>
        </p:nvSpPr>
        <p:spPr bwMode="auto">
          <a:xfrm>
            <a:off x="5105400" y="2209800"/>
            <a:ext cx="1143000" cy="2743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50182" name="Line 6"/>
          <p:cNvSpPr>
            <a:spLocks noChangeShapeType="1"/>
          </p:cNvSpPr>
          <p:nvPr/>
        </p:nvSpPr>
        <p:spPr bwMode="auto">
          <a:xfrm>
            <a:off x="6248400" y="4953000"/>
            <a:ext cx="2743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50183" name="Text Box 7"/>
          <p:cNvSpPr txBox="1">
            <a:spLocks noChangeArrowheads="1"/>
          </p:cNvSpPr>
          <p:nvPr/>
        </p:nvSpPr>
        <p:spPr bwMode="auto">
          <a:xfrm>
            <a:off x="609600" y="5029200"/>
            <a:ext cx="25146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a:t>Inciting incident/</a:t>
            </a:r>
            <a:br>
              <a:rPr lang="en-US"/>
            </a:br>
            <a:r>
              <a:rPr lang="en-US"/>
              <a:t>Opening situation</a:t>
            </a:r>
          </a:p>
        </p:txBody>
      </p:sp>
      <p:sp>
        <p:nvSpPr>
          <p:cNvPr id="50184" name="Text Box 8"/>
          <p:cNvSpPr txBox="1">
            <a:spLocks noChangeArrowheads="1"/>
          </p:cNvSpPr>
          <p:nvPr/>
        </p:nvSpPr>
        <p:spPr bwMode="auto">
          <a:xfrm>
            <a:off x="533400" y="4419600"/>
            <a:ext cx="1752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a:t>Introduction </a:t>
            </a:r>
          </a:p>
        </p:txBody>
      </p:sp>
      <p:sp>
        <p:nvSpPr>
          <p:cNvPr id="50185" name="Text Box 9"/>
          <p:cNvSpPr txBox="1">
            <a:spLocks noChangeArrowheads="1"/>
          </p:cNvSpPr>
          <p:nvPr/>
        </p:nvSpPr>
        <p:spPr bwMode="auto">
          <a:xfrm rot="7286237" flipV="1">
            <a:off x="2697163" y="3246437"/>
            <a:ext cx="19812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a:t>Development/</a:t>
            </a:r>
            <a:br>
              <a:rPr lang="en-US"/>
            </a:br>
            <a:r>
              <a:rPr lang="en-US"/>
              <a:t>Rising Action</a:t>
            </a:r>
          </a:p>
        </p:txBody>
      </p:sp>
      <p:sp>
        <p:nvSpPr>
          <p:cNvPr id="50186" name="Text Box 10"/>
          <p:cNvSpPr txBox="1">
            <a:spLocks noChangeArrowheads="1"/>
          </p:cNvSpPr>
          <p:nvPr/>
        </p:nvSpPr>
        <p:spPr bwMode="auto">
          <a:xfrm>
            <a:off x="3945634" y="1958001"/>
            <a:ext cx="1219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dirty="0"/>
              <a:t>Climax</a:t>
            </a:r>
          </a:p>
        </p:txBody>
      </p:sp>
      <p:sp>
        <p:nvSpPr>
          <p:cNvPr id="50187" name="Text Box 11"/>
          <p:cNvSpPr txBox="1">
            <a:spLocks noChangeArrowheads="1"/>
          </p:cNvSpPr>
          <p:nvPr/>
        </p:nvSpPr>
        <p:spPr bwMode="auto">
          <a:xfrm rot="3985024">
            <a:off x="5105400" y="2971800"/>
            <a:ext cx="152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a:t>Resolution</a:t>
            </a:r>
          </a:p>
        </p:txBody>
      </p:sp>
      <p:sp>
        <p:nvSpPr>
          <p:cNvPr id="50188" name="Text Box 12"/>
          <p:cNvSpPr txBox="1">
            <a:spLocks noChangeArrowheads="1"/>
          </p:cNvSpPr>
          <p:nvPr/>
        </p:nvSpPr>
        <p:spPr bwMode="auto">
          <a:xfrm>
            <a:off x="6553200" y="4419600"/>
            <a:ext cx="1752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a:t>Denouement</a:t>
            </a:r>
          </a:p>
        </p:txBody>
      </p:sp>
    </p:spTree>
    <p:extLst>
      <p:ext uri="{BB962C8B-B14F-4D97-AF65-F5344CB8AC3E}">
        <p14:creationId xmlns:p14="http://schemas.microsoft.com/office/powerpoint/2010/main" val="12568967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0178"/>
                                        </p:tgtEl>
                                        <p:attrNameLst>
                                          <p:attrName>style.visibility</p:attrName>
                                        </p:attrNameLst>
                                      </p:cBhvr>
                                      <p:to>
                                        <p:strVal val="visible"/>
                                      </p:to>
                                    </p:set>
                                    <p:animEffect transition="in" filter="dissolve">
                                      <p:cBhvr>
                                        <p:cTn id="7" dur="500"/>
                                        <p:tgtEl>
                                          <p:spTgt spid="50178"/>
                                        </p:tgtEl>
                                      </p:cBhvr>
                                    </p:animEffect>
                                  </p:childTnLst>
                                </p:cTn>
                              </p:par>
                            </p:childTnLst>
                          </p:cTn>
                        </p:par>
                        <p:par>
                          <p:cTn id="8" fill="hold" nodeType="afterGroup">
                            <p:stCondLst>
                              <p:cond delay="500"/>
                            </p:stCondLst>
                            <p:childTnLst>
                              <p:par>
                                <p:cTn id="9" presetID="1" presetClass="entr" presetSubtype="0" fill="hold" grpId="0" nodeType="afterEffect">
                                  <p:stCondLst>
                                    <p:cond delay="0"/>
                                  </p:stCondLst>
                                  <p:childTnLst>
                                    <p:set>
                                      <p:cBhvr>
                                        <p:cTn id="10" dur="1" fill="hold">
                                          <p:stCondLst>
                                            <p:cond delay="499"/>
                                          </p:stCondLst>
                                        </p:cTn>
                                        <p:tgtEl>
                                          <p:spTgt spid="50179"/>
                                        </p:tgtEl>
                                        <p:attrNameLst>
                                          <p:attrName>style.visibility</p:attrName>
                                        </p:attrNameLst>
                                      </p:cBhvr>
                                      <p:to>
                                        <p:strVal val="visible"/>
                                      </p:to>
                                    </p:set>
                                  </p:childTnLst>
                                </p:cTn>
                              </p:par>
                            </p:childTnLst>
                          </p:cTn>
                        </p:par>
                        <p:par>
                          <p:cTn id="11" fill="hold" nodeType="afterGroup">
                            <p:stCondLst>
                              <p:cond delay="1000"/>
                            </p:stCondLst>
                            <p:childTnLst>
                              <p:par>
                                <p:cTn id="12" presetID="1" presetClass="entr" presetSubtype="0" fill="hold" grpId="0" nodeType="afterEffect">
                                  <p:stCondLst>
                                    <p:cond delay="0"/>
                                  </p:stCondLst>
                                  <p:childTnLst>
                                    <p:set>
                                      <p:cBhvr>
                                        <p:cTn id="13" dur="1" fill="hold">
                                          <p:stCondLst>
                                            <p:cond delay="499"/>
                                          </p:stCondLst>
                                        </p:cTn>
                                        <p:tgtEl>
                                          <p:spTgt spid="50180"/>
                                        </p:tgtEl>
                                        <p:attrNameLst>
                                          <p:attrName>style.visibility</p:attrName>
                                        </p:attrNameLst>
                                      </p:cBhvr>
                                      <p:to>
                                        <p:strVal val="visible"/>
                                      </p:to>
                                    </p:set>
                                  </p:childTnLst>
                                </p:cTn>
                              </p:par>
                            </p:childTnLst>
                          </p:cTn>
                        </p:par>
                        <p:par>
                          <p:cTn id="14" fill="hold" nodeType="afterGroup">
                            <p:stCondLst>
                              <p:cond delay="1500"/>
                            </p:stCondLst>
                            <p:childTnLst>
                              <p:par>
                                <p:cTn id="15" presetID="1" presetClass="entr" presetSubtype="0" fill="hold" grpId="0" nodeType="afterEffect">
                                  <p:stCondLst>
                                    <p:cond delay="0"/>
                                  </p:stCondLst>
                                  <p:childTnLst>
                                    <p:set>
                                      <p:cBhvr>
                                        <p:cTn id="16" dur="1" fill="hold">
                                          <p:stCondLst>
                                            <p:cond delay="499"/>
                                          </p:stCondLst>
                                        </p:cTn>
                                        <p:tgtEl>
                                          <p:spTgt spid="50181"/>
                                        </p:tgtEl>
                                        <p:attrNameLst>
                                          <p:attrName>style.visibility</p:attrName>
                                        </p:attrNameLst>
                                      </p:cBhvr>
                                      <p:to>
                                        <p:strVal val="visible"/>
                                      </p:to>
                                    </p:set>
                                  </p:childTnLst>
                                </p:cTn>
                              </p:par>
                            </p:childTnLst>
                          </p:cTn>
                        </p:par>
                        <p:par>
                          <p:cTn id="17" fill="hold" nodeType="afterGroup">
                            <p:stCondLst>
                              <p:cond delay="2000"/>
                            </p:stCondLst>
                            <p:childTnLst>
                              <p:par>
                                <p:cTn id="18" presetID="1" presetClass="entr" presetSubtype="0" fill="hold" grpId="0" nodeType="afterEffect">
                                  <p:stCondLst>
                                    <p:cond delay="0"/>
                                  </p:stCondLst>
                                  <p:childTnLst>
                                    <p:set>
                                      <p:cBhvr>
                                        <p:cTn id="19" dur="1" fill="hold">
                                          <p:stCondLst>
                                            <p:cond delay="499"/>
                                          </p:stCondLst>
                                        </p:cTn>
                                        <p:tgtEl>
                                          <p:spTgt spid="50182"/>
                                        </p:tgtEl>
                                        <p:attrNameLst>
                                          <p:attrName>style.visibility</p:attrName>
                                        </p:attrNameLst>
                                      </p:cBhvr>
                                      <p:to>
                                        <p:strVal val="visible"/>
                                      </p:to>
                                    </p:set>
                                  </p:childTnLst>
                                </p:cTn>
                              </p:par>
                            </p:childTnLst>
                          </p:cTn>
                        </p:par>
                        <p:par>
                          <p:cTn id="20" fill="hold" nodeType="afterGroup">
                            <p:stCondLst>
                              <p:cond delay="2500"/>
                            </p:stCondLst>
                            <p:childTnLst>
                              <p:par>
                                <p:cTn id="21" presetID="3" presetClass="entr" presetSubtype="10" fill="hold" grpId="0" nodeType="afterEffect">
                                  <p:stCondLst>
                                    <p:cond delay="0"/>
                                  </p:stCondLst>
                                  <p:childTnLst>
                                    <p:set>
                                      <p:cBhvr>
                                        <p:cTn id="22" dur="1" fill="hold">
                                          <p:stCondLst>
                                            <p:cond delay="0"/>
                                          </p:stCondLst>
                                        </p:cTn>
                                        <p:tgtEl>
                                          <p:spTgt spid="50183"/>
                                        </p:tgtEl>
                                        <p:attrNameLst>
                                          <p:attrName>style.visibility</p:attrName>
                                        </p:attrNameLst>
                                      </p:cBhvr>
                                      <p:to>
                                        <p:strVal val="visible"/>
                                      </p:to>
                                    </p:set>
                                    <p:animEffect transition="in" filter="blinds(horizontal)">
                                      <p:cBhvr>
                                        <p:cTn id="23" dur="500"/>
                                        <p:tgtEl>
                                          <p:spTgt spid="50183"/>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8" fill="hold" grpId="0" nodeType="clickEffect">
                                  <p:stCondLst>
                                    <p:cond delay="0"/>
                                  </p:stCondLst>
                                  <p:childTnLst>
                                    <p:set>
                                      <p:cBhvr>
                                        <p:cTn id="27" dur="1" fill="hold">
                                          <p:stCondLst>
                                            <p:cond delay="0"/>
                                          </p:stCondLst>
                                        </p:cTn>
                                        <p:tgtEl>
                                          <p:spTgt spid="50184"/>
                                        </p:tgtEl>
                                        <p:attrNameLst>
                                          <p:attrName>style.visibility</p:attrName>
                                        </p:attrNameLst>
                                      </p:cBhvr>
                                      <p:to>
                                        <p:strVal val="visible"/>
                                      </p:to>
                                    </p:set>
                                    <p:anim calcmode="lin" valueType="num">
                                      <p:cBhvr additive="base">
                                        <p:cTn id="28" dur="500" fill="hold"/>
                                        <p:tgtEl>
                                          <p:spTgt spid="50184"/>
                                        </p:tgtEl>
                                        <p:attrNameLst>
                                          <p:attrName>ppt_x</p:attrName>
                                        </p:attrNameLst>
                                      </p:cBhvr>
                                      <p:tavLst>
                                        <p:tav tm="0">
                                          <p:val>
                                            <p:strVal val="0-#ppt_w/2"/>
                                          </p:val>
                                        </p:tav>
                                        <p:tav tm="100000">
                                          <p:val>
                                            <p:strVal val="#ppt_x"/>
                                          </p:val>
                                        </p:tav>
                                      </p:tavLst>
                                    </p:anim>
                                    <p:anim calcmode="lin" valueType="num">
                                      <p:cBhvr additive="base">
                                        <p:cTn id="29" dur="500" fill="hold"/>
                                        <p:tgtEl>
                                          <p:spTgt spid="50184"/>
                                        </p:tgtEl>
                                        <p:attrNameLst>
                                          <p:attrName>ppt_y</p:attrName>
                                        </p:attrNameLst>
                                      </p:cBhvr>
                                      <p:tavLst>
                                        <p:tav tm="0">
                                          <p:val>
                                            <p:strVal val="#ppt_y"/>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2" presetClass="entr" presetSubtype="8" fill="hold" grpId="0" nodeType="clickEffect">
                                  <p:stCondLst>
                                    <p:cond delay="0"/>
                                  </p:stCondLst>
                                  <p:childTnLst>
                                    <p:set>
                                      <p:cBhvr>
                                        <p:cTn id="33" dur="1" fill="hold">
                                          <p:stCondLst>
                                            <p:cond delay="0"/>
                                          </p:stCondLst>
                                        </p:cTn>
                                        <p:tgtEl>
                                          <p:spTgt spid="50185"/>
                                        </p:tgtEl>
                                        <p:attrNameLst>
                                          <p:attrName>style.visibility</p:attrName>
                                        </p:attrNameLst>
                                      </p:cBhvr>
                                      <p:to>
                                        <p:strVal val="visible"/>
                                      </p:to>
                                    </p:set>
                                    <p:anim calcmode="lin" valueType="num">
                                      <p:cBhvr additive="base">
                                        <p:cTn id="34" dur="500" fill="hold"/>
                                        <p:tgtEl>
                                          <p:spTgt spid="50185"/>
                                        </p:tgtEl>
                                        <p:attrNameLst>
                                          <p:attrName>ppt_x</p:attrName>
                                        </p:attrNameLst>
                                      </p:cBhvr>
                                      <p:tavLst>
                                        <p:tav tm="0">
                                          <p:val>
                                            <p:strVal val="0-#ppt_w/2"/>
                                          </p:val>
                                        </p:tav>
                                        <p:tav tm="100000">
                                          <p:val>
                                            <p:strVal val="#ppt_x"/>
                                          </p:val>
                                        </p:tav>
                                      </p:tavLst>
                                    </p:anim>
                                    <p:anim calcmode="lin" valueType="num">
                                      <p:cBhvr additive="base">
                                        <p:cTn id="35" dur="500" fill="hold"/>
                                        <p:tgtEl>
                                          <p:spTgt spid="50185"/>
                                        </p:tgtEl>
                                        <p:attrNameLst>
                                          <p:attrName>ppt_y</p:attrName>
                                        </p:attrNameLst>
                                      </p:cBhvr>
                                      <p:tavLst>
                                        <p:tav tm="0">
                                          <p:val>
                                            <p:strVal val="#ppt_y"/>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2" presetClass="entr" presetSubtype="1" fill="hold" grpId="0" nodeType="clickEffect">
                                  <p:stCondLst>
                                    <p:cond delay="0"/>
                                  </p:stCondLst>
                                  <p:childTnLst>
                                    <p:set>
                                      <p:cBhvr>
                                        <p:cTn id="39" dur="1" fill="hold">
                                          <p:stCondLst>
                                            <p:cond delay="0"/>
                                          </p:stCondLst>
                                        </p:cTn>
                                        <p:tgtEl>
                                          <p:spTgt spid="50186"/>
                                        </p:tgtEl>
                                        <p:attrNameLst>
                                          <p:attrName>style.visibility</p:attrName>
                                        </p:attrNameLst>
                                      </p:cBhvr>
                                      <p:to>
                                        <p:strVal val="visible"/>
                                      </p:to>
                                    </p:set>
                                    <p:anim calcmode="lin" valueType="num">
                                      <p:cBhvr additive="base">
                                        <p:cTn id="40" dur="500" fill="hold"/>
                                        <p:tgtEl>
                                          <p:spTgt spid="50186"/>
                                        </p:tgtEl>
                                        <p:attrNameLst>
                                          <p:attrName>ppt_x</p:attrName>
                                        </p:attrNameLst>
                                      </p:cBhvr>
                                      <p:tavLst>
                                        <p:tav tm="0">
                                          <p:val>
                                            <p:strVal val="#ppt_x"/>
                                          </p:val>
                                        </p:tav>
                                        <p:tav tm="100000">
                                          <p:val>
                                            <p:strVal val="#ppt_x"/>
                                          </p:val>
                                        </p:tav>
                                      </p:tavLst>
                                    </p:anim>
                                    <p:anim calcmode="lin" valueType="num">
                                      <p:cBhvr additive="base">
                                        <p:cTn id="41" dur="500" fill="hold"/>
                                        <p:tgtEl>
                                          <p:spTgt spid="50186"/>
                                        </p:tgtEl>
                                        <p:attrNameLst>
                                          <p:attrName>ppt_y</p:attrName>
                                        </p:attrNameLst>
                                      </p:cBhvr>
                                      <p:tavLst>
                                        <p:tav tm="0">
                                          <p:val>
                                            <p:strVal val="0-#ppt_h/2"/>
                                          </p:val>
                                        </p:tav>
                                        <p:tav tm="100000">
                                          <p:val>
                                            <p:strVal val="#ppt_y"/>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2" presetClass="entr" presetSubtype="2" fill="hold" grpId="0" nodeType="clickEffect">
                                  <p:stCondLst>
                                    <p:cond delay="0"/>
                                  </p:stCondLst>
                                  <p:childTnLst>
                                    <p:set>
                                      <p:cBhvr>
                                        <p:cTn id="45" dur="1" fill="hold">
                                          <p:stCondLst>
                                            <p:cond delay="0"/>
                                          </p:stCondLst>
                                        </p:cTn>
                                        <p:tgtEl>
                                          <p:spTgt spid="50187"/>
                                        </p:tgtEl>
                                        <p:attrNameLst>
                                          <p:attrName>style.visibility</p:attrName>
                                        </p:attrNameLst>
                                      </p:cBhvr>
                                      <p:to>
                                        <p:strVal val="visible"/>
                                      </p:to>
                                    </p:set>
                                    <p:anim calcmode="lin" valueType="num">
                                      <p:cBhvr additive="base">
                                        <p:cTn id="46" dur="500" fill="hold"/>
                                        <p:tgtEl>
                                          <p:spTgt spid="50187"/>
                                        </p:tgtEl>
                                        <p:attrNameLst>
                                          <p:attrName>ppt_x</p:attrName>
                                        </p:attrNameLst>
                                      </p:cBhvr>
                                      <p:tavLst>
                                        <p:tav tm="0">
                                          <p:val>
                                            <p:strVal val="1+#ppt_w/2"/>
                                          </p:val>
                                        </p:tav>
                                        <p:tav tm="100000">
                                          <p:val>
                                            <p:strVal val="#ppt_x"/>
                                          </p:val>
                                        </p:tav>
                                      </p:tavLst>
                                    </p:anim>
                                    <p:anim calcmode="lin" valueType="num">
                                      <p:cBhvr additive="base">
                                        <p:cTn id="47" dur="500" fill="hold"/>
                                        <p:tgtEl>
                                          <p:spTgt spid="50187"/>
                                        </p:tgtEl>
                                        <p:attrNameLst>
                                          <p:attrName>ppt_y</p:attrName>
                                        </p:attrNameLst>
                                      </p:cBhvr>
                                      <p:tavLst>
                                        <p:tav tm="0">
                                          <p:val>
                                            <p:strVal val="#ppt_y"/>
                                          </p:val>
                                        </p:tav>
                                        <p:tav tm="100000">
                                          <p:val>
                                            <p:strVal val="#ppt_y"/>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2" presetClass="entr" presetSubtype="2" fill="hold" grpId="0" nodeType="clickEffect">
                                  <p:stCondLst>
                                    <p:cond delay="0"/>
                                  </p:stCondLst>
                                  <p:childTnLst>
                                    <p:set>
                                      <p:cBhvr>
                                        <p:cTn id="51" dur="1" fill="hold">
                                          <p:stCondLst>
                                            <p:cond delay="0"/>
                                          </p:stCondLst>
                                        </p:cTn>
                                        <p:tgtEl>
                                          <p:spTgt spid="50188"/>
                                        </p:tgtEl>
                                        <p:attrNameLst>
                                          <p:attrName>style.visibility</p:attrName>
                                        </p:attrNameLst>
                                      </p:cBhvr>
                                      <p:to>
                                        <p:strVal val="visible"/>
                                      </p:to>
                                    </p:set>
                                    <p:anim calcmode="lin" valueType="num">
                                      <p:cBhvr additive="base">
                                        <p:cTn id="52" dur="500" fill="hold"/>
                                        <p:tgtEl>
                                          <p:spTgt spid="50188"/>
                                        </p:tgtEl>
                                        <p:attrNameLst>
                                          <p:attrName>ppt_x</p:attrName>
                                        </p:attrNameLst>
                                      </p:cBhvr>
                                      <p:tavLst>
                                        <p:tav tm="0">
                                          <p:val>
                                            <p:strVal val="1+#ppt_w/2"/>
                                          </p:val>
                                        </p:tav>
                                        <p:tav tm="100000">
                                          <p:val>
                                            <p:strVal val="#ppt_x"/>
                                          </p:val>
                                        </p:tav>
                                      </p:tavLst>
                                    </p:anim>
                                    <p:anim calcmode="lin" valueType="num">
                                      <p:cBhvr additive="base">
                                        <p:cTn id="53" dur="500" fill="hold"/>
                                        <p:tgtEl>
                                          <p:spTgt spid="501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8" grpId="0" autoUpdateAnimBg="0"/>
      <p:bldP spid="50179" grpId="0" animBg="1"/>
      <p:bldP spid="50180" grpId="0" animBg="1"/>
      <p:bldP spid="50181" grpId="0" animBg="1"/>
      <p:bldP spid="50182" grpId="0" animBg="1"/>
      <p:bldP spid="50183" grpId="0" autoUpdateAnimBg="0"/>
      <p:bldP spid="50184" grpId="0" autoUpdateAnimBg="0"/>
      <p:bldP spid="50185" grpId="0" autoUpdateAnimBg="0"/>
      <p:bldP spid="50186" grpId="0" autoUpdateAnimBg="0"/>
      <p:bldP spid="50187" grpId="0" autoUpdateAnimBg="0"/>
      <p:bldP spid="50188"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1" name="Rectangle 3"/>
          <p:cNvSpPr>
            <a:spLocks noGrp="1" noChangeArrowheads="1"/>
          </p:cNvSpPr>
          <p:nvPr>
            <p:ph idx="1"/>
          </p:nvPr>
        </p:nvSpPr>
        <p:spPr>
          <a:xfrm>
            <a:off x="250825" y="2276872"/>
            <a:ext cx="8589963" cy="4330303"/>
          </a:xfrm>
        </p:spPr>
        <p:txBody>
          <a:bodyPr/>
          <a:lstStyle/>
          <a:p>
            <a:pPr>
              <a:lnSpc>
                <a:spcPct val="80000"/>
              </a:lnSpc>
              <a:defRPr/>
            </a:pPr>
            <a:r>
              <a:rPr lang="en-GB" b="1" dirty="0" smtClean="0"/>
              <a:t>Essential to reveal the characters and the story (but not everything!!)</a:t>
            </a:r>
          </a:p>
          <a:p>
            <a:pPr marL="0" indent="0">
              <a:lnSpc>
                <a:spcPct val="80000"/>
              </a:lnSpc>
              <a:buNone/>
              <a:defRPr/>
            </a:pPr>
            <a:endParaRPr lang="en-GB" sz="800" b="1" dirty="0" smtClean="0"/>
          </a:p>
          <a:p>
            <a:pPr lvl="1">
              <a:lnSpc>
                <a:spcPct val="80000"/>
              </a:lnSpc>
              <a:defRPr/>
            </a:pPr>
            <a:r>
              <a:rPr lang="en-GB" b="1" dirty="0" smtClean="0"/>
              <a:t>Foreshadowing</a:t>
            </a:r>
            <a:r>
              <a:rPr lang="en-GB" b="1" dirty="0" smtClean="0"/>
              <a:t>: </a:t>
            </a:r>
            <a:r>
              <a:rPr lang="en-GB" dirty="0" smtClean="0"/>
              <a:t>may be a hint about what will follow or what will happen next about the characters, the setting or the general atmosphere of the story</a:t>
            </a:r>
            <a:r>
              <a:rPr lang="en-GB" dirty="0" smtClean="0"/>
              <a:t>.</a:t>
            </a:r>
          </a:p>
          <a:p>
            <a:pPr marL="411480" lvl="1" indent="0">
              <a:lnSpc>
                <a:spcPct val="80000"/>
              </a:lnSpc>
              <a:buNone/>
              <a:defRPr/>
            </a:pPr>
            <a:endParaRPr lang="en-GB" sz="800" b="1" dirty="0" smtClean="0"/>
          </a:p>
          <a:p>
            <a:pPr lvl="1">
              <a:lnSpc>
                <a:spcPct val="80000"/>
              </a:lnSpc>
              <a:defRPr/>
            </a:pPr>
            <a:r>
              <a:rPr lang="en-GB" b="1" dirty="0" smtClean="0"/>
              <a:t>Precipitating incident:</a:t>
            </a:r>
            <a:r>
              <a:rPr lang="en-GB" dirty="0" smtClean="0"/>
              <a:t> something minor happens at the beginning of the story that accelerates the events in the story</a:t>
            </a:r>
            <a:r>
              <a:rPr lang="en-GB" dirty="0" smtClean="0"/>
              <a:t>.</a:t>
            </a:r>
            <a:endParaRPr lang="tr-TR" sz="800" dirty="0" smtClean="0"/>
          </a:p>
          <a:p>
            <a:pPr marL="411480" lvl="1" indent="0">
              <a:lnSpc>
                <a:spcPct val="80000"/>
              </a:lnSpc>
              <a:buNone/>
              <a:defRPr/>
            </a:pPr>
            <a:endParaRPr lang="tr-TR" sz="800" dirty="0" smtClean="0"/>
          </a:p>
          <a:p>
            <a:pPr lvl="1">
              <a:lnSpc>
                <a:spcPct val="80000"/>
              </a:lnSpc>
              <a:defRPr/>
            </a:pPr>
            <a:r>
              <a:rPr lang="en-GB" b="1" dirty="0" smtClean="0"/>
              <a:t>In </a:t>
            </a:r>
            <a:r>
              <a:rPr lang="en-GB" b="1" dirty="0" smtClean="0"/>
              <a:t>Medias Res</a:t>
            </a:r>
            <a:r>
              <a:rPr lang="en-GB" dirty="0" smtClean="0"/>
              <a:t> : where the plot starts in the middle. </a:t>
            </a:r>
            <a:endParaRPr lang="tr-TR" dirty="0" smtClean="0"/>
          </a:p>
          <a:p>
            <a:pPr eaLnBrk="1" hangingPunct="1">
              <a:lnSpc>
                <a:spcPct val="80000"/>
              </a:lnSpc>
              <a:defRPr/>
            </a:pPr>
            <a:endParaRPr lang="en-GB" sz="2800" b="1" dirty="0" smtClean="0"/>
          </a:p>
        </p:txBody>
      </p:sp>
      <p:sp>
        <p:nvSpPr>
          <p:cNvPr id="104450" name="Rectangle 2"/>
          <p:cNvSpPr>
            <a:spLocks noGrp="1" noChangeArrowheads="1"/>
          </p:cNvSpPr>
          <p:nvPr>
            <p:ph type="title"/>
          </p:nvPr>
        </p:nvSpPr>
        <p:spPr/>
        <p:txBody>
          <a:bodyPr/>
          <a:lstStyle/>
          <a:p>
            <a:pPr eaLnBrk="1" hangingPunct="1">
              <a:defRPr/>
            </a:pPr>
            <a:r>
              <a:rPr lang="en-US" b="1" dirty="0" smtClean="0"/>
              <a:t>Plot: The Essence</a:t>
            </a:r>
            <a:endParaRPr lang="tr-TR" dirty="0" smtClean="0"/>
          </a:p>
        </p:txBody>
      </p:sp>
    </p:spTree>
  </p:cSld>
  <p:clrMapOvr>
    <a:masterClrMapping/>
  </p:clrMapOvr>
  <p:transition spd="slow">
    <p:pull dir="rd"/>
    <p:sndAc>
      <p:stSnd>
        <p:snd r:embed="rId2" name="camera.wav"/>
      </p:stSnd>
    </p:sndAc>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defRPr/>
            </a:pPr>
            <a:r>
              <a:rPr lang="en-US" b="1" dirty="0" smtClean="0"/>
              <a:t>5) CONFLICT</a:t>
            </a:r>
            <a:endParaRPr lang="en-US" b="1" dirty="0" smtClean="0"/>
          </a:p>
        </p:txBody>
      </p:sp>
      <p:sp>
        <p:nvSpPr>
          <p:cNvPr id="52227" name="Rectangle 3"/>
          <p:cNvSpPr>
            <a:spLocks noGrp="1" noChangeArrowheads="1"/>
          </p:cNvSpPr>
          <p:nvPr>
            <p:ph type="body" idx="1"/>
          </p:nvPr>
        </p:nvSpPr>
        <p:spPr>
          <a:xfrm>
            <a:off x="685800" y="2204864"/>
            <a:ext cx="8229600" cy="3891136"/>
          </a:xfrm>
        </p:spPr>
        <p:txBody>
          <a:bodyPr>
            <a:normAutofit/>
          </a:bodyPr>
          <a:lstStyle/>
          <a:p>
            <a:pPr>
              <a:defRPr/>
            </a:pPr>
            <a:r>
              <a:rPr lang="en-US" dirty="0" smtClean="0"/>
              <a:t>Conflict is a struggle between opposing forces</a:t>
            </a:r>
          </a:p>
          <a:p>
            <a:pPr>
              <a:defRPr/>
            </a:pPr>
            <a:r>
              <a:rPr lang="en-US" dirty="0" smtClean="0"/>
              <a:t>Every plot must contain some kind of conflict</a:t>
            </a:r>
          </a:p>
          <a:p>
            <a:pPr>
              <a:defRPr/>
            </a:pPr>
            <a:r>
              <a:rPr lang="en-US" dirty="0" smtClean="0"/>
              <a:t>Stories can have more than one conflict</a:t>
            </a:r>
          </a:p>
          <a:p>
            <a:pPr>
              <a:defRPr/>
            </a:pPr>
            <a:r>
              <a:rPr lang="en-US" dirty="0" smtClean="0"/>
              <a:t>Conflicts can be external or internal</a:t>
            </a:r>
          </a:p>
          <a:p>
            <a:pPr lvl="1">
              <a:buClr>
                <a:schemeClr val="accent2"/>
              </a:buClr>
              <a:defRPr/>
            </a:pPr>
            <a:r>
              <a:rPr lang="en-US" sz="2400" b="1" dirty="0" smtClean="0"/>
              <a:t>External </a:t>
            </a:r>
            <a:r>
              <a:rPr lang="en-US" sz="2400" b="1" dirty="0" smtClean="0"/>
              <a:t>conflict </a:t>
            </a:r>
            <a:r>
              <a:rPr lang="en-US" sz="2400" dirty="0" smtClean="0"/>
              <a:t>-</a:t>
            </a:r>
            <a:r>
              <a:rPr lang="en-US" sz="2400" b="1" dirty="0" smtClean="0"/>
              <a:t> </a:t>
            </a:r>
            <a:r>
              <a:rPr lang="en-US" sz="2400" dirty="0" smtClean="0"/>
              <a:t>outside force may be person, group, animal, nature, or a nonhuman obstacle</a:t>
            </a:r>
          </a:p>
          <a:p>
            <a:pPr lvl="1">
              <a:buClr>
                <a:schemeClr val="accent2"/>
              </a:buClr>
              <a:defRPr/>
            </a:pPr>
            <a:r>
              <a:rPr lang="en-US" sz="2400" b="1" dirty="0" smtClean="0"/>
              <a:t>Internal </a:t>
            </a:r>
            <a:r>
              <a:rPr lang="en-US" sz="2400" b="1" dirty="0" smtClean="0"/>
              <a:t>conflict</a:t>
            </a:r>
            <a:r>
              <a:rPr lang="en-US" sz="2400" dirty="0" smtClean="0"/>
              <a:t> - </a:t>
            </a:r>
            <a:r>
              <a:rPr lang="en-US" sz="2400" dirty="0" smtClean="0"/>
              <a:t>takes place in a character’s mind</a:t>
            </a:r>
          </a:p>
        </p:txBody>
      </p:sp>
      <p:pic>
        <p:nvPicPr>
          <p:cNvPr id="52228" name="Picture 4" descr="bd06861_"/>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16216" y="5301208"/>
            <a:ext cx="1778000" cy="1450975"/>
          </a:xfrm>
          <a:prstGeom prst="rect">
            <a:avLst/>
          </a:prstGeom>
          <a:noFill/>
          <a:ln>
            <a:noFill/>
          </a:ln>
          <a:effectLst>
            <a:prstShdw prst="shdw13" dist="53882" dir="13500000">
              <a:srgbClr val="808080"/>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39459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2226"/>
                                        </p:tgtEl>
                                        <p:attrNameLst>
                                          <p:attrName>style.visibility</p:attrName>
                                        </p:attrNameLst>
                                      </p:cBhvr>
                                      <p:to>
                                        <p:strVal val="visible"/>
                                      </p:to>
                                    </p:set>
                                    <p:animEffect transition="in" filter="dissolve">
                                      <p:cBhvr>
                                        <p:cTn id="7" dur="500"/>
                                        <p:tgtEl>
                                          <p:spTgt spid="522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3" fill="hold" nodeType="clickEffect">
                                  <p:stCondLst>
                                    <p:cond delay="0"/>
                                  </p:stCondLst>
                                  <p:childTnLst>
                                    <p:set>
                                      <p:cBhvr>
                                        <p:cTn id="11" dur="1" fill="hold">
                                          <p:stCondLst>
                                            <p:cond delay="0"/>
                                          </p:stCondLst>
                                        </p:cTn>
                                        <p:tgtEl>
                                          <p:spTgt spid="52228"/>
                                        </p:tgtEl>
                                        <p:attrNameLst>
                                          <p:attrName>style.visibility</p:attrName>
                                        </p:attrNameLst>
                                      </p:cBhvr>
                                      <p:to>
                                        <p:strVal val="visible"/>
                                      </p:to>
                                    </p:set>
                                    <p:anim calcmode="lin" valueType="num">
                                      <p:cBhvr additive="base">
                                        <p:cTn id="12" dur="500" fill="hold"/>
                                        <p:tgtEl>
                                          <p:spTgt spid="52228"/>
                                        </p:tgtEl>
                                        <p:attrNameLst>
                                          <p:attrName>ppt_x</p:attrName>
                                        </p:attrNameLst>
                                      </p:cBhvr>
                                      <p:tavLst>
                                        <p:tav tm="0">
                                          <p:val>
                                            <p:strVal val="1+#ppt_w/2"/>
                                          </p:val>
                                        </p:tav>
                                        <p:tav tm="100000">
                                          <p:val>
                                            <p:strVal val="#ppt_x"/>
                                          </p:val>
                                        </p:tav>
                                      </p:tavLst>
                                    </p:anim>
                                    <p:anim calcmode="lin" valueType="num">
                                      <p:cBhvr additive="base">
                                        <p:cTn id="13" dur="500" fill="hold"/>
                                        <p:tgtEl>
                                          <p:spTgt spid="52228"/>
                                        </p:tgtEl>
                                        <p:attrNameLst>
                                          <p:attrName>ppt_y</p:attrName>
                                        </p:attrNameLst>
                                      </p:cBhvr>
                                      <p:tavLst>
                                        <p:tav tm="0">
                                          <p:val>
                                            <p:strVal val="0-#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1" fill="hold" grpId="0" nodeType="clickEffect">
                                  <p:stCondLst>
                                    <p:cond delay="0"/>
                                  </p:stCondLst>
                                  <p:iterate type="wd">
                                    <p:tmPct val="100000"/>
                                  </p:iterate>
                                  <p:childTnLst>
                                    <p:set>
                                      <p:cBhvr>
                                        <p:cTn id="17" dur="1" fill="hold">
                                          <p:stCondLst>
                                            <p:cond delay="0"/>
                                          </p:stCondLst>
                                        </p:cTn>
                                        <p:tgtEl>
                                          <p:spTgt spid="52227">
                                            <p:txEl>
                                              <p:pRg st="0" end="0"/>
                                            </p:txEl>
                                          </p:spTgt>
                                        </p:tgtEl>
                                        <p:attrNameLst>
                                          <p:attrName>style.visibility</p:attrName>
                                        </p:attrNameLst>
                                      </p:cBhvr>
                                      <p:to>
                                        <p:strVal val="visible"/>
                                      </p:to>
                                    </p:set>
                                    <p:anim calcmode="lin" valueType="num">
                                      <p:cBhvr additive="base">
                                        <p:cTn id="18" dur="300" fill="hold"/>
                                        <p:tgtEl>
                                          <p:spTgt spid="52227">
                                            <p:txEl>
                                              <p:pRg st="0" end="0"/>
                                            </p:txEl>
                                          </p:spTgt>
                                        </p:tgtEl>
                                        <p:attrNameLst>
                                          <p:attrName>ppt_x</p:attrName>
                                        </p:attrNameLst>
                                      </p:cBhvr>
                                      <p:tavLst>
                                        <p:tav tm="0">
                                          <p:val>
                                            <p:strVal val="#ppt_x"/>
                                          </p:val>
                                        </p:tav>
                                        <p:tav tm="100000">
                                          <p:val>
                                            <p:strVal val="#ppt_x"/>
                                          </p:val>
                                        </p:tav>
                                      </p:tavLst>
                                    </p:anim>
                                    <p:anim calcmode="lin" valueType="num">
                                      <p:cBhvr additive="base">
                                        <p:cTn id="19" dur="300" fill="hold"/>
                                        <p:tgtEl>
                                          <p:spTgt spid="52227">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1" fill="hold" grpId="0" nodeType="clickEffect">
                                  <p:stCondLst>
                                    <p:cond delay="0"/>
                                  </p:stCondLst>
                                  <p:iterate type="wd">
                                    <p:tmPct val="100000"/>
                                  </p:iterate>
                                  <p:childTnLst>
                                    <p:set>
                                      <p:cBhvr>
                                        <p:cTn id="23" dur="1" fill="hold">
                                          <p:stCondLst>
                                            <p:cond delay="0"/>
                                          </p:stCondLst>
                                        </p:cTn>
                                        <p:tgtEl>
                                          <p:spTgt spid="52227">
                                            <p:txEl>
                                              <p:pRg st="1" end="1"/>
                                            </p:txEl>
                                          </p:spTgt>
                                        </p:tgtEl>
                                        <p:attrNameLst>
                                          <p:attrName>style.visibility</p:attrName>
                                        </p:attrNameLst>
                                      </p:cBhvr>
                                      <p:to>
                                        <p:strVal val="visible"/>
                                      </p:to>
                                    </p:set>
                                    <p:anim calcmode="lin" valueType="num">
                                      <p:cBhvr additive="base">
                                        <p:cTn id="24" dur="300" fill="hold"/>
                                        <p:tgtEl>
                                          <p:spTgt spid="52227">
                                            <p:txEl>
                                              <p:pRg st="1" end="1"/>
                                            </p:txEl>
                                          </p:spTgt>
                                        </p:tgtEl>
                                        <p:attrNameLst>
                                          <p:attrName>ppt_x</p:attrName>
                                        </p:attrNameLst>
                                      </p:cBhvr>
                                      <p:tavLst>
                                        <p:tav tm="0">
                                          <p:val>
                                            <p:strVal val="#ppt_x"/>
                                          </p:val>
                                        </p:tav>
                                        <p:tav tm="100000">
                                          <p:val>
                                            <p:strVal val="#ppt_x"/>
                                          </p:val>
                                        </p:tav>
                                      </p:tavLst>
                                    </p:anim>
                                    <p:anim calcmode="lin" valueType="num">
                                      <p:cBhvr additive="base">
                                        <p:cTn id="25" dur="300" fill="hold"/>
                                        <p:tgtEl>
                                          <p:spTgt spid="52227">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1" fill="hold" grpId="0" nodeType="clickEffect">
                                  <p:stCondLst>
                                    <p:cond delay="0"/>
                                  </p:stCondLst>
                                  <p:iterate type="wd">
                                    <p:tmPct val="100000"/>
                                  </p:iterate>
                                  <p:childTnLst>
                                    <p:set>
                                      <p:cBhvr>
                                        <p:cTn id="29" dur="1" fill="hold">
                                          <p:stCondLst>
                                            <p:cond delay="0"/>
                                          </p:stCondLst>
                                        </p:cTn>
                                        <p:tgtEl>
                                          <p:spTgt spid="52227">
                                            <p:txEl>
                                              <p:pRg st="2" end="2"/>
                                            </p:txEl>
                                          </p:spTgt>
                                        </p:tgtEl>
                                        <p:attrNameLst>
                                          <p:attrName>style.visibility</p:attrName>
                                        </p:attrNameLst>
                                      </p:cBhvr>
                                      <p:to>
                                        <p:strVal val="visible"/>
                                      </p:to>
                                    </p:set>
                                    <p:anim calcmode="lin" valueType="num">
                                      <p:cBhvr additive="base">
                                        <p:cTn id="30" dur="300" fill="hold"/>
                                        <p:tgtEl>
                                          <p:spTgt spid="52227">
                                            <p:txEl>
                                              <p:pRg st="2" end="2"/>
                                            </p:txEl>
                                          </p:spTgt>
                                        </p:tgtEl>
                                        <p:attrNameLst>
                                          <p:attrName>ppt_x</p:attrName>
                                        </p:attrNameLst>
                                      </p:cBhvr>
                                      <p:tavLst>
                                        <p:tav tm="0">
                                          <p:val>
                                            <p:strVal val="#ppt_x"/>
                                          </p:val>
                                        </p:tav>
                                        <p:tav tm="100000">
                                          <p:val>
                                            <p:strVal val="#ppt_x"/>
                                          </p:val>
                                        </p:tav>
                                      </p:tavLst>
                                    </p:anim>
                                    <p:anim calcmode="lin" valueType="num">
                                      <p:cBhvr additive="base">
                                        <p:cTn id="31" dur="300" fill="hold"/>
                                        <p:tgtEl>
                                          <p:spTgt spid="52227">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1" fill="hold" grpId="0" nodeType="clickEffect">
                                  <p:stCondLst>
                                    <p:cond delay="0"/>
                                  </p:stCondLst>
                                  <p:iterate type="wd">
                                    <p:tmPct val="100000"/>
                                  </p:iterate>
                                  <p:childTnLst>
                                    <p:set>
                                      <p:cBhvr>
                                        <p:cTn id="35" dur="1" fill="hold">
                                          <p:stCondLst>
                                            <p:cond delay="0"/>
                                          </p:stCondLst>
                                        </p:cTn>
                                        <p:tgtEl>
                                          <p:spTgt spid="52227">
                                            <p:txEl>
                                              <p:pRg st="3" end="3"/>
                                            </p:txEl>
                                          </p:spTgt>
                                        </p:tgtEl>
                                        <p:attrNameLst>
                                          <p:attrName>style.visibility</p:attrName>
                                        </p:attrNameLst>
                                      </p:cBhvr>
                                      <p:to>
                                        <p:strVal val="visible"/>
                                      </p:to>
                                    </p:set>
                                    <p:anim calcmode="lin" valueType="num">
                                      <p:cBhvr additive="base">
                                        <p:cTn id="36" dur="300" fill="hold"/>
                                        <p:tgtEl>
                                          <p:spTgt spid="52227">
                                            <p:txEl>
                                              <p:pRg st="3" end="3"/>
                                            </p:txEl>
                                          </p:spTgt>
                                        </p:tgtEl>
                                        <p:attrNameLst>
                                          <p:attrName>ppt_x</p:attrName>
                                        </p:attrNameLst>
                                      </p:cBhvr>
                                      <p:tavLst>
                                        <p:tav tm="0">
                                          <p:val>
                                            <p:strVal val="#ppt_x"/>
                                          </p:val>
                                        </p:tav>
                                        <p:tav tm="100000">
                                          <p:val>
                                            <p:strVal val="#ppt_x"/>
                                          </p:val>
                                        </p:tav>
                                      </p:tavLst>
                                    </p:anim>
                                    <p:anim calcmode="lin" valueType="num">
                                      <p:cBhvr additive="base">
                                        <p:cTn id="37" dur="300" fill="hold"/>
                                        <p:tgtEl>
                                          <p:spTgt spid="52227">
                                            <p:txEl>
                                              <p:pRg st="3" end="3"/>
                                            </p:txEl>
                                          </p:spTgt>
                                        </p:tgtEl>
                                        <p:attrNameLst>
                                          <p:attrName>ppt_y</p:attrName>
                                        </p:attrNameLst>
                                      </p:cBhvr>
                                      <p:tavLst>
                                        <p:tav tm="0">
                                          <p:val>
                                            <p:strVal val="0-#ppt_h/2"/>
                                          </p:val>
                                        </p:tav>
                                        <p:tav tm="100000">
                                          <p:val>
                                            <p:strVal val="#ppt_y"/>
                                          </p:val>
                                        </p:tav>
                                      </p:tavLst>
                                    </p:anim>
                                  </p:childTnLst>
                                </p:cTn>
                              </p:par>
                              <p:par>
                                <p:cTn id="38" presetID="2" presetClass="entr" presetSubtype="1" fill="hold" grpId="0" nodeType="withEffect">
                                  <p:stCondLst>
                                    <p:cond delay="0"/>
                                  </p:stCondLst>
                                  <p:iterate type="wd">
                                    <p:tmPct val="100000"/>
                                  </p:iterate>
                                  <p:childTnLst>
                                    <p:set>
                                      <p:cBhvr>
                                        <p:cTn id="39" dur="1" fill="hold">
                                          <p:stCondLst>
                                            <p:cond delay="0"/>
                                          </p:stCondLst>
                                        </p:cTn>
                                        <p:tgtEl>
                                          <p:spTgt spid="52227">
                                            <p:txEl>
                                              <p:pRg st="4" end="4"/>
                                            </p:txEl>
                                          </p:spTgt>
                                        </p:tgtEl>
                                        <p:attrNameLst>
                                          <p:attrName>style.visibility</p:attrName>
                                        </p:attrNameLst>
                                      </p:cBhvr>
                                      <p:to>
                                        <p:strVal val="visible"/>
                                      </p:to>
                                    </p:set>
                                    <p:anim calcmode="lin" valueType="num">
                                      <p:cBhvr additive="base">
                                        <p:cTn id="40" dur="300" fill="hold"/>
                                        <p:tgtEl>
                                          <p:spTgt spid="52227">
                                            <p:txEl>
                                              <p:pRg st="4" end="4"/>
                                            </p:txEl>
                                          </p:spTgt>
                                        </p:tgtEl>
                                        <p:attrNameLst>
                                          <p:attrName>ppt_x</p:attrName>
                                        </p:attrNameLst>
                                      </p:cBhvr>
                                      <p:tavLst>
                                        <p:tav tm="0">
                                          <p:val>
                                            <p:strVal val="#ppt_x"/>
                                          </p:val>
                                        </p:tav>
                                        <p:tav tm="100000">
                                          <p:val>
                                            <p:strVal val="#ppt_x"/>
                                          </p:val>
                                        </p:tav>
                                      </p:tavLst>
                                    </p:anim>
                                    <p:anim calcmode="lin" valueType="num">
                                      <p:cBhvr additive="base">
                                        <p:cTn id="41" dur="300" fill="hold"/>
                                        <p:tgtEl>
                                          <p:spTgt spid="52227">
                                            <p:txEl>
                                              <p:pRg st="4" end="4"/>
                                            </p:txEl>
                                          </p:spTgt>
                                        </p:tgtEl>
                                        <p:attrNameLst>
                                          <p:attrName>ppt_y</p:attrName>
                                        </p:attrNameLst>
                                      </p:cBhvr>
                                      <p:tavLst>
                                        <p:tav tm="0">
                                          <p:val>
                                            <p:strVal val="0-#ppt_h/2"/>
                                          </p:val>
                                        </p:tav>
                                        <p:tav tm="100000">
                                          <p:val>
                                            <p:strVal val="#ppt_y"/>
                                          </p:val>
                                        </p:tav>
                                      </p:tavLst>
                                    </p:anim>
                                  </p:childTnLst>
                                </p:cTn>
                              </p:par>
                              <p:par>
                                <p:cTn id="42" presetID="2" presetClass="entr" presetSubtype="1" fill="hold" grpId="0" nodeType="withEffect">
                                  <p:stCondLst>
                                    <p:cond delay="0"/>
                                  </p:stCondLst>
                                  <p:iterate type="wd">
                                    <p:tmPct val="100000"/>
                                  </p:iterate>
                                  <p:childTnLst>
                                    <p:set>
                                      <p:cBhvr>
                                        <p:cTn id="43" dur="1" fill="hold">
                                          <p:stCondLst>
                                            <p:cond delay="0"/>
                                          </p:stCondLst>
                                        </p:cTn>
                                        <p:tgtEl>
                                          <p:spTgt spid="52227">
                                            <p:txEl>
                                              <p:pRg st="5" end="5"/>
                                            </p:txEl>
                                          </p:spTgt>
                                        </p:tgtEl>
                                        <p:attrNameLst>
                                          <p:attrName>style.visibility</p:attrName>
                                        </p:attrNameLst>
                                      </p:cBhvr>
                                      <p:to>
                                        <p:strVal val="visible"/>
                                      </p:to>
                                    </p:set>
                                    <p:anim calcmode="lin" valueType="num">
                                      <p:cBhvr additive="base">
                                        <p:cTn id="44" dur="300" fill="hold"/>
                                        <p:tgtEl>
                                          <p:spTgt spid="52227">
                                            <p:txEl>
                                              <p:pRg st="5" end="5"/>
                                            </p:txEl>
                                          </p:spTgt>
                                        </p:tgtEl>
                                        <p:attrNameLst>
                                          <p:attrName>ppt_x</p:attrName>
                                        </p:attrNameLst>
                                      </p:cBhvr>
                                      <p:tavLst>
                                        <p:tav tm="0">
                                          <p:val>
                                            <p:strVal val="#ppt_x"/>
                                          </p:val>
                                        </p:tav>
                                        <p:tav tm="100000">
                                          <p:val>
                                            <p:strVal val="#ppt_x"/>
                                          </p:val>
                                        </p:tav>
                                      </p:tavLst>
                                    </p:anim>
                                    <p:anim calcmode="lin" valueType="num">
                                      <p:cBhvr additive="base">
                                        <p:cTn id="45" dur="300" fill="hold"/>
                                        <p:tgtEl>
                                          <p:spTgt spid="52227">
                                            <p:txEl>
                                              <p:pRg st="5" end="5"/>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6" grpId="0" autoUpdateAnimBg="0"/>
      <p:bldP spid="52227" grpId="0" build="p"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9" name="Rectangle 3"/>
          <p:cNvSpPr>
            <a:spLocks noGrp="1" noChangeArrowheads="1"/>
          </p:cNvSpPr>
          <p:nvPr>
            <p:ph idx="1"/>
          </p:nvPr>
        </p:nvSpPr>
        <p:spPr>
          <a:xfrm>
            <a:off x="468313" y="2132855"/>
            <a:ext cx="8229600" cy="3898057"/>
          </a:xfrm>
        </p:spPr>
        <p:txBody>
          <a:bodyPr>
            <a:normAutofit/>
          </a:bodyPr>
          <a:lstStyle/>
          <a:p>
            <a:pPr eaLnBrk="1" hangingPunct="1">
              <a:defRPr/>
            </a:pPr>
            <a:r>
              <a:rPr lang="en-GB" b="1" dirty="0" smtClean="0"/>
              <a:t>The central unifying element of the story</a:t>
            </a:r>
          </a:p>
          <a:p>
            <a:pPr marL="0" indent="0" eaLnBrk="1" hangingPunct="1">
              <a:buNone/>
              <a:defRPr/>
            </a:pPr>
            <a:endParaRPr lang="en-GB" sz="800" b="1" dirty="0" smtClean="0"/>
          </a:p>
          <a:p>
            <a:pPr eaLnBrk="1" hangingPunct="1">
              <a:defRPr/>
            </a:pPr>
            <a:r>
              <a:rPr lang="en-GB" dirty="0" smtClean="0"/>
              <a:t>It </a:t>
            </a:r>
            <a:r>
              <a:rPr lang="en-GB" dirty="0" smtClean="0"/>
              <a:t>is the total summary of all the things that take place in the </a:t>
            </a:r>
            <a:r>
              <a:rPr lang="en-GB" dirty="0" smtClean="0"/>
              <a:t>story.</a:t>
            </a:r>
          </a:p>
          <a:p>
            <a:pPr marL="0" indent="0" eaLnBrk="1" hangingPunct="1">
              <a:buNone/>
              <a:defRPr/>
            </a:pPr>
            <a:endParaRPr lang="en-GB" sz="800" dirty="0" smtClean="0"/>
          </a:p>
          <a:p>
            <a:pPr>
              <a:lnSpc>
                <a:spcPct val="90000"/>
              </a:lnSpc>
            </a:pPr>
            <a:r>
              <a:rPr lang="en-US" dirty="0"/>
              <a:t>May be stated directly or </a:t>
            </a:r>
            <a:r>
              <a:rPr lang="en-US" dirty="0" smtClean="0"/>
              <a:t>implied</a:t>
            </a:r>
          </a:p>
          <a:p>
            <a:pPr marL="0" indent="0">
              <a:lnSpc>
                <a:spcPct val="90000"/>
              </a:lnSpc>
              <a:buNone/>
            </a:pPr>
            <a:endParaRPr lang="en-US" sz="800" dirty="0"/>
          </a:p>
          <a:p>
            <a:pPr>
              <a:lnSpc>
                <a:spcPct val="90000"/>
              </a:lnSpc>
            </a:pPr>
            <a:r>
              <a:rPr lang="en-US" dirty="0"/>
              <a:t>Interpretation uncovers the </a:t>
            </a:r>
            <a:r>
              <a:rPr lang="en-US" dirty="0" smtClean="0"/>
              <a:t>theme</a:t>
            </a:r>
            <a:endParaRPr lang="en-GB" dirty="0" smtClean="0"/>
          </a:p>
          <a:p>
            <a:pPr marL="0" indent="0" eaLnBrk="1" hangingPunct="1">
              <a:buNone/>
              <a:defRPr/>
            </a:pPr>
            <a:endParaRPr lang="en-GB" sz="800" dirty="0" smtClean="0"/>
          </a:p>
          <a:p>
            <a:pPr eaLnBrk="1" hangingPunct="1">
              <a:defRPr/>
            </a:pPr>
            <a:r>
              <a:rPr lang="en-GB" dirty="0"/>
              <a:t>I</a:t>
            </a:r>
            <a:r>
              <a:rPr lang="en-GB" dirty="0" smtClean="0"/>
              <a:t>t </a:t>
            </a:r>
            <a:r>
              <a:rPr lang="en-GB" dirty="0" smtClean="0"/>
              <a:t>is the feeling and the idea that the story gives us or awakens in our minds and </a:t>
            </a:r>
            <a:r>
              <a:rPr lang="en-GB" dirty="0" smtClean="0"/>
              <a:t>hearts</a:t>
            </a:r>
            <a:endParaRPr lang="en-GB" dirty="0" smtClean="0"/>
          </a:p>
        </p:txBody>
      </p:sp>
      <p:sp>
        <p:nvSpPr>
          <p:cNvPr id="132098" name="Rectangle 2"/>
          <p:cNvSpPr>
            <a:spLocks noGrp="1" noChangeArrowheads="1"/>
          </p:cNvSpPr>
          <p:nvPr>
            <p:ph type="title"/>
          </p:nvPr>
        </p:nvSpPr>
        <p:spPr/>
        <p:txBody>
          <a:bodyPr/>
          <a:lstStyle/>
          <a:p>
            <a:pPr eaLnBrk="1" hangingPunct="1">
              <a:defRPr/>
            </a:pPr>
            <a:r>
              <a:rPr lang="en-GB" b="1" dirty="0" smtClean="0"/>
              <a:t>6) </a:t>
            </a:r>
            <a:r>
              <a:rPr lang="en-GB" b="1" dirty="0" smtClean="0"/>
              <a:t>THEME</a:t>
            </a:r>
            <a:endParaRPr lang="tr-TR" dirty="0" smtClean="0"/>
          </a:p>
        </p:txBody>
      </p:sp>
    </p:spTree>
  </p:cSld>
  <p:clrMapOvr>
    <a:masterClrMapping/>
  </p:clrMapOvr>
  <p:transition spd="slow">
    <p:pull dir="rd"/>
    <p:sndAc>
      <p:stSnd>
        <p:snd r:embed="rId2" name="camera.wav"/>
      </p:stSnd>
    </p:sndAc>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3" name="Rectangle 3"/>
          <p:cNvSpPr>
            <a:spLocks noGrp="1" noChangeArrowheads="1"/>
          </p:cNvSpPr>
          <p:nvPr>
            <p:ph idx="1"/>
          </p:nvPr>
        </p:nvSpPr>
        <p:spPr>
          <a:xfrm>
            <a:off x="468313" y="2204863"/>
            <a:ext cx="8229600" cy="4103861"/>
          </a:xfrm>
        </p:spPr>
        <p:txBody>
          <a:bodyPr>
            <a:normAutofit/>
          </a:bodyPr>
          <a:lstStyle/>
          <a:p>
            <a:pPr eaLnBrk="1" hangingPunct="1">
              <a:lnSpc>
                <a:spcPct val="80000"/>
              </a:lnSpc>
              <a:defRPr/>
            </a:pPr>
            <a:r>
              <a:rPr lang="en-GB" dirty="0" smtClean="0"/>
              <a:t>The theme cannot be defined in one word or with one simple sentence. </a:t>
            </a:r>
            <a:endParaRPr lang="en-GB" dirty="0" smtClean="0"/>
          </a:p>
          <a:p>
            <a:pPr marL="0" indent="0" eaLnBrk="1" hangingPunct="1">
              <a:lnSpc>
                <a:spcPct val="80000"/>
              </a:lnSpc>
              <a:buNone/>
              <a:defRPr/>
            </a:pPr>
            <a:endParaRPr lang="en-GB" sz="800" dirty="0" smtClean="0"/>
          </a:p>
          <a:p>
            <a:pPr eaLnBrk="1" hangingPunct="1">
              <a:lnSpc>
                <a:spcPct val="80000"/>
              </a:lnSpc>
              <a:defRPr/>
            </a:pPr>
            <a:r>
              <a:rPr lang="en-GB" dirty="0" smtClean="0"/>
              <a:t>The </a:t>
            </a:r>
            <a:r>
              <a:rPr lang="en-GB" dirty="0" smtClean="0"/>
              <a:t>theme must be expressed in a well constructed sentence. It should express a general idea or a life </a:t>
            </a:r>
            <a:r>
              <a:rPr lang="en-GB" dirty="0" smtClean="0"/>
              <a:t>philosophy.</a:t>
            </a:r>
          </a:p>
          <a:p>
            <a:pPr marL="0" indent="0" eaLnBrk="1" hangingPunct="1">
              <a:lnSpc>
                <a:spcPct val="80000"/>
              </a:lnSpc>
              <a:buNone/>
              <a:defRPr/>
            </a:pPr>
            <a:endParaRPr lang="en-GB" sz="800" dirty="0" smtClean="0"/>
          </a:p>
          <a:p>
            <a:pPr eaLnBrk="1" hangingPunct="1">
              <a:lnSpc>
                <a:spcPct val="80000"/>
              </a:lnSpc>
              <a:defRPr/>
            </a:pPr>
            <a:r>
              <a:rPr lang="en-GB" dirty="0" smtClean="0"/>
              <a:t>For </a:t>
            </a:r>
            <a:r>
              <a:rPr lang="en-GB" dirty="0" smtClean="0"/>
              <a:t>example: </a:t>
            </a:r>
            <a:r>
              <a:rPr lang="en-GB" i="1" dirty="0" smtClean="0"/>
              <a:t>One must make time to break away the routine daily life to communicate with the other members of the society.</a:t>
            </a:r>
            <a:endParaRPr lang="tr-TR" i="1" dirty="0" smtClean="0"/>
          </a:p>
        </p:txBody>
      </p:sp>
      <p:sp>
        <p:nvSpPr>
          <p:cNvPr id="133122" name="Rectangle 2"/>
          <p:cNvSpPr>
            <a:spLocks noGrp="1" noChangeArrowheads="1"/>
          </p:cNvSpPr>
          <p:nvPr>
            <p:ph type="title"/>
          </p:nvPr>
        </p:nvSpPr>
        <p:spPr>
          <a:xfrm>
            <a:off x="323528" y="476250"/>
            <a:ext cx="8496944" cy="936625"/>
          </a:xfrm>
        </p:spPr>
        <p:txBody>
          <a:bodyPr/>
          <a:lstStyle/>
          <a:p>
            <a:pPr eaLnBrk="1" hangingPunct="1">
              <a:defRPr/>
            </a:pPr>
            <a:r>
              <a:rPr lang="en-GB" b="1" dirty="0" smtClean="0"/>
              <a:t>Theme: Everything relates</a:t>
            </a:r>
            <a:endParaRPr lang="tr-TR" dirty="0" smtClean="0"/>
          </a:p>
        </p:txBody>
      </p:sp>
    </p:spTree>
  </p:cSld>
  <p:clrMapOvr>
    <a:masterClrMapping/>
  </p:clrMapOvr>
  <p:transition spd="slow">
    <p:pull dir="rd"/>
    <p:sndAc>
      <p:stSnd>
        <p:snd r:embed="rId2" name="camera.wav"/>
      </p:stSnd>
    </p:sndAc>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9" name="Rectangle 3"/>
          <p:cNvSpPr>
            <a:spLocks noGrp="1" noChangeArrowheads="1"/>
          </p:cNvSpPr>
          <p:nvPr>
            <p:ph idx="1"/>
          </p:nvPr>
        </p:nvSpPr>
        <p:spPr>
          <a:xfrm>
            <a:off x="457200" y="2204864"/>
            <a:ext cx="8229600" cy="4392786"/>
          </a:xfrm>
        </p:spPr>
        <p:txBody>
          <a:bodyPr/>
          <a:lstStyle/>
          <a:p>
            <a:pPr eaLnBrk="1" hangingPunct="1">
              <a:lnSpc>
                <a:spcPct val="90000"/>
              </a:lnSpc>
              <a:defRPr/>
            </a:pPr>
            <a:r>
              <a:rPr lang="tr-TR" sz="2400" dirty="0" smtClean="0"/>
              <a:t>A symbol is something such as an </a:t>
            </a:r>
            <a:r>
              <a:rPr lang="tr-TR" sz="2400" dirty="0" smtClean="0">
                <a:hlinkClick r:id="rId3" tooltip="Entity"/>
              </a:rPr>
              <a:t>object</a:t>
            </a:r>
            <a:r>
              <a:rPr lang="tr-TR" sz="2400" dirty="0" smtClean="0"/>
              <a:t>, </a:t>
            </a:r>
            <a:r>
              <a:rPr lang="tr-TR" sz="2400" dirty="0" smtClean="0">
                <a:hlinkClick r:id="rId4" tooltip="Picture"/>
              </a:rPr>
              <a:t>picture</a:t>
            </a:r>
            <a:r>
              <a:rPr lang="tr-TR" sz="2400" dirty="0" smtClean="0"/>
              <a:t>, written word, sound, or particular mark that represents something else by association, resemblance, or convention</a:t>
            </a:r>
            <a:r>
              <a:rPr lang="tr-TR" sz="2400" dirty="0" smtClean="0"/>
              <a:t>.</a:t>
            </a:r>
            <a:endParaRPr lang="en-US" sz="2400" dirty="0" smtClean="0"/>
          </a:p>
          <a:p>
            <a:pPr marL="0" indent="0" eaLnBrk="1" hangingPunct="1">
              <a:lnSpc>
                <a:spcPct val="90000"/>
              </a:lnSpc>
              <a:buNone/>
              <a:defRPr/>
            </a:pPr>
            <a:endParaRPr lang="en-US" sz="800" dirty="0" smtClean="0"/>
          </a:p>
          <a:p>
            <a:pPr eaLnBrk="1" hangingPunct="1">
              <a:lnSpc>
                <a:spcPct val="90000"/>
              </a:lnSpc>
              <a:defRPr/>
            </a:pPr>
            <a:r>
              <a:rPr lang="en-GB" sz="2400" dirty="0" smtClean="0"/>
              <a:t>A </a:t>
            </a:r>
            <a:r>
              <a:rPr lang="en-GB" sz="2400" dirty="0" smtClean="0"/>
              <a:t>symbol can be anything ( </a:t>
            </a:r>
            <a:r>
              <a:rPr lang="tr-TR" sz="2400" dirty="0" smtClean="0"/>
              <a:t>an item, an object and even </a:t>
            </a:r>
            <a:r>
              <a:rPr lang="en-GB" sz="2400" dirty="0" smtClean="0"/>
              <a:t>a name</a:t>
            </a:r>
            <a:r>
              <a:rPr lang="tr-TR" sz="2400" dirty="0" smtClean="0"/>
              <a:t>)</a:t>
            </a:r>
            <a:r>
              <a:rPr lang="en-GB" sz="2400" dirty="0" smtClean="0"/>
              <a:t> that stands for the place of another thing or anything that is used to explain especially abstract ideas meanings be</a:t>
            </a:r>
            <a:r>
              <a:rPr lang="tr-TR" sz="2400" dirty="0" smtClean="0"/>
              <a:t>t</a:t>
            </a:r>
            <a:r>
              <a:rPr lang="en-GB" sz="2400" dirty="0" smtClean="0"/>
              <a:t>ter</a:t>
            </a:r>
            <a:r>
              <a:rPr lang="en-GB" sz="2400" dirty="0" smtClean="0"/>
              <a:t>.</a:t>
            </a:r>
            <a:endParaRPr lang="en-US" dirty="0"/>
          </a:p>
          <a:p>
            <a:pPr marL="0" indent="0" eaLnBrk="1" hangingPunct="1">
              <a:lnSpc>
                <a:spcPct val="90000"/>
              </a:lnSpc>
              <a:buNone/>
              <a:defRPr/>
            </a:pPr>
            <a:endParaRPr lang="tr-TR" sz="800" dirty="0" smtClean="0"/>
          </a:p>
          <a:p>
            <a:pPr eaLnBrk="1" hangingPunct="1">
              <a:lnSpc>
                <a:spcPct val="90000"/>
              </a:lnSpc>
              <a:defRPr/>
            </a:pPr>
            <a:r>
              <a:rPr lang="tr-TR" sz="2400" dirty="0" smtClean="0"/>
              <a:t>All language consists of symbols. The word "cat" is not a cat, but represents the idea of a cat.</a:t>
            </a:r>
          </a:p>
        </p:txBody>
      </p:sp>
      <p:sp>
        <p:nvSpPr>
          <p:cNvPr id="126978" name="Rectangle 2"/>
          <p:cNvSpPr>
            <a:spLocks noGrp="1" noChangeArrowheads="1"/>
          </p:cNvSpPr>
          <p:nvPr>
            <p:ph type="title"/>
          </p:nvPr>
        </p:nvSpPr>
        <p:spPr/>
        <p:txBody>
          <a:bodyPr/>
          <a:lstStyle/>
          <a:p>
            <a:pPr eaLnBrk="1" hangingPunct="1">
              <a:defRPr/>
            </a:pPr>
            <a:r>
              <a:rPr lang="en-GB" b="1" dirty="0" smtClean="0"/>
              <a:t>7) </a:t>
            </a:r>
            <a:r>
              <a:rPr lang="en-GB" b="1" dirty="0" smtClean="0"/>
              <a:t>SYMBOLISM</a:t>
            </a:r>
            <a:r>
              <a:rPr lang="tr-TR" dirty="0" smtClean="0"/>
              <a:t> </a:t>
            </a:r>
            <a:endParaRPr lang="tr-TR" dirty="0" smtClean="0"/>
          </a:p>
        </p:txBody>
      </p:sp>
    </p:spTree>
  </p:cSld>
  <p:clrMapOvr>
    <a:masterClrMapping/>
  </p:clrMapOvr>
  <p:transition spd="slow">
    <p:pull dir="rd"/>
    <p:sndAc>
      <p:stSnd>
        <p:snd r:embed="rId2" name="camera.wav"/>
      </p:stSnd>
    </p:sndAc>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3"/>
          <p:cNvSpPr>
            <a:spLocks noGrp="1" noChangeArrowheads="1"/>
          </p:cNvSpPr>
          <p:nvPr>
            <p:ph idx="1"/>
          </p:nvPr>
        </p:nvSpPr>
        <p:spPr/>
        <p:txBody>
          <a:bodyPr>
            <a:normAutofit/>
          </a:bodyPr>
          <a:lstStyle/>
          <a:p>
            <a:pPr marL="514350" indent="-514350" eaLnBrk="1" hangingPunct="1">
              <a:buFont typeface="+mj-lt"/>
              <a:buAutoNum type="arabicParenR"/>
              <a:defRPr/>
            </a:pPr>
            <a:r>
              <a:rPr lang="en-GB" b="1" dirty="0" smtClean="0"/>
              <a:t>Original </a:t>
            </a:r>
            <a:r>
              <a:rPr lang="en-GB" b="1" dirty="0" smtClean="0"/>
              <a:t>Symbols :</a:t>
            </a:r>
            <a:r>
              <a:rPr lang="en-GB" dirty="0" smtClean="0"/>
              <a:t> Arise from the total structure of the story, a new created symbol, you can find it in no other fiction.</a:t>
            </a:r>
            <a:r>
              <a:rPr lang="tr-TR" dirty="0" smtClean="0"/>
              <a:t> </a:t>
            </a:r>
            <a:r>
              <a:rPr lang="en-GB" dirty="0" smtClean="0"/>
              <a:t>It is the creation of the writer used for the first </a:t>
            </a:r>
            <a:r>
              <a:rPr lang="en-GB" dirty="0" smtClean="0"/>
              <a:t>time.</a:t>
            </a:r>
            <a:endParaRPr lang="en-GB" b="1" dirty="0"/>
          </a:p>
          <a:p>
            <a:pPr marL="514350" indent="-514350" eaLnBrk="1" hangingPunct="1">
              <a:buFont typeface="+mj-lt"/>
              <a:buAutoNum type="arabicParenR"/>
              <a:defRPr/>
            </a:pPr>
            <a:endParaRPr lang="en-GB" sz="800" b="1" dirty="0" smtClean="0"/>
          </a:p>
          <a:p>
            <a:pPr marL="514350" indent="-514350" eaLnBrk="1" hangingPunct="1">
              <a:buFont typeface="+mj-lt"/>
              <a:buAutoNum type="arabicParenR"/>
              <a:defRPr/>
            </a:pPr>
            <a:r>
              <a:rPr lang="en-GB" b="1" dirty="0" smtClean="0"/>
              <a:t>Conventional </a:t>
            </a:r>
            <a:r>
              <a:rPr lang="en-GB" b="1" dirty="0" smtClean="0"/>
              <a:t>Symbols: </a:t>
            </a:r>
            <a:r>
              <a:rPr lang="en-GB" dirty="0"/>
              <a:t>D</a:t>
            </a:r>
            <a:r>
              <a:rPr lang="en-GB" dirty="0" smtClean="0"/>
              <a:t>on’t </a:t>
            </a:r>
            <a:r>
              <a:rPr lang="en-GB" dirty="0" smtClean="0"/>
              <a:t>come out of the story naturally</a:t>
            </a:r>
            <a:r>
              <a:rPr lang="tr-TR" dirty="0" smtClean="0"/>
              <a:t>,</a:t>
            </a:r>
            <a:r>
              <a:rPr lang="en-GB" dirty="0" smtClean="0"/>
              <a:t>  but have been used before by some others and become known by the readers</a:t>
            </a:r>
            <a:r>
              <a:rPr lang="en-GB" dirty="0" smtClean="0"/>
              <a:t>.</a:t>
            </a:r>
            <a:endParaRPr lang="tr-TR" dirty="0" smtClean="0"/>
          </a:p>
        </p:txBody>
      </p:sp>
      <p:sp>
        <p:nvSpPr>
          <p:cNvPr id="128002" name="Rectangle 2"/>
          <p:cNvSpPr>
            <a:spLocks noGrp="1" noChangeArrowheads="1"/>
          </p:cNvSpPr>
          <p:nvPr>
            <p:ph type="title"/>
          </p:nvPr>
        </p:nvSpPr>
        <p:spPr/>
        <p:txBody>
          <a:bodyPr/>
          <a:lstStyle/>
          <a:p>
            <a:pPr eaLnBrk="1" hangingPunct="1">
              <a:defRPr/>
            </a:pPr>
            <a:r>
              <a:rPr lang="en-GB" b="1" dirty="0" smtClean="0"/>
              <a:t>Kinds of </a:t>
            </a:r>
            <a:r>
              <a:rPr lang="en-GB" b="1" dirty="0" smtClean="0"/>
              <a:t>Symbols</a:t>
            </a:r>
            <a:endParaRPr lang="tr-TR" b="1" dirty="0" smtClean="0"/>
          </a:p>
        </p:txBody>
      </p:sp>
    </p:spTree>
  </p:cSld>
  <p:clrMapOvr>
    <a:masterClrMapping/>
  </p:clrMapOvr>
  <p:transition spd="slow">
    <p:pull dir="rd"/>
    <p:sndAc>
      <p:stSnd>
        <p:snd r:embed="rId2" name="camera.wav"/>
      </p:stSnd>
    </p:sndAc>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Hardcover">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ppt/theme/theme2.xml><?xml version="1.0" encoding="utf-8"?>
<a:theme xmlns:a="http://schemas.openxmlformats.org/drawingml/2006/main" name="Ofis Teması">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296</TotalTime>
  <Words>1715</Words>
  <Application>Microsoft Office PowerPoint</Application>
  <PresentationFormat>On-screen Show (4:3)</PresentationFormat>
  <Paragraphs>224</Paragraphs>
  <Slides>33</Slides>
  <Notes>2</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Hardcover</vt:lpstr>
      <vt:lpstr>SHORT STORIES</vt:lpstr>
      <vt:lpstr>What is a Short Story??</vt:lpstr>
      <vt:lpstr>What is a Short Story??</vt:lpstr>
      <vt:lpstr>Common Features</vt:lpstr>
      <vt:lpstr>Short Story’s Origin</vt:lpstr>
      <vt:lpstr>Basic Elements of Fiction</vt:lpstr>
      <vt:lpstr>1) SETTING</vt:lpstr>
      <vt:lpstr>Elements of Setting</vt:lpstr>
      <vt:lpstr>Function of Setting</vt:lpstr>
      <vt:lpstr>2) CHARACTERS </vt:lpstr>
      <vt:lpstr>THREE important qualities for good characterization.</vt:lpstr>
      <vt:lpstr>Characters are GENERALLY dramatized, not described.</vt:lpstr>
      <vt:lpstr>Characterization</vt:lpstr>
      <vt:lpstr>Direct Characterization</vt:lpstr>
      <vt:lpstr>Indirect Characterization</vt:lpstr>
      <vt:lpstr>Types of Characters</vt:lpstr>
      <vt:lpstr>Types of Characters</vt:lpstr>
      <vt:lpstr>Changes in Characters</vt:lpstr>
      <vt:lpstr>3) EMOTION </vt:lpstr>
      <vt:lpstr>How are the emotions conveyed? </vt:lpstr>
      <vt:lpstr>Elements of Emotion:</vt:lpstr>
      <vt:lpstr>Ways of Creating Emotion</vt:lpstr>
      <vt:lpstr>Devices for Establishing the Mood</vt:lpstr>
      <vt:lpstr>Devices for Establishing the Mood</vt:lpstr>
      <vt:lpstr>4) PLOT </vt:lpstr>
      <vt:lpstr>Parts of a Plot</vt:lpstr>
      <vt:lpstr>Diagram of Plot</vt:lpstr>
      <vt:lpstr>Plot: The Essence</vt:lpstr>
      <vt:lpstr>5) CONFLICT</vt:lpstr>
      <vt:lpstr>6) THEME</vt:lpstr>
      <vt:lpstr>Theme: Everything relates</vt:lpstr>
      <vt:lpstr>7) SYMBOLISM </vt:lpstr>
      <vt:lpstr>Kinds of Symbols</vt:lpstr>
    </vt:vector>
  </TitlesOfParts>
  <Company>F_s_M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SHORT STORY: A work of prose fiction shorter than short novel; more restricted in character &amp; situations. A short story is usually concerned with not more than a few effects, problems are themes.</dc:title>
  <dc:creator>CASPER</dc:creator>
  <cp:lastModifiedBy>tpowell</cp:lastModifiedBy>
  <cp:revision>16</cp:revision>
  <cp:lastPrinted>2012-07-06T16:22:24Z</cp:lastPrinted>
  <dcterms:created xsi:type="dcterms:W3CDTF">2008-12-24T22:22:12Z</dcterms:created>
  <dcterms:modified xsi:type="dcterms:W3CDTF">2012-07-15T20:27:15Z</dcterms:modified>
</cp:coreProperties>
</file>