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4" r:id="rId4"/>
    <p:sldId id="259" r:id="rId5"/>
    <p:sldId id="260" r:id="rId6"/>
    <p:sldId id="261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</p:sldIdLst>
  <p:sldSz cx="9144000" cy="6858000" type="screen4x3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40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z="1600">
                <a:latin typeface="+mn-lt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600" smtClean="0"/>
            </a:lvl1pPr>
          </a:lstStyle>
          <a:p>
            <a:pPr>
              <a:defRPr/>
            </a:pPr>
            <a:fld id="{E7B40FBF-04EE-4843-AAE1-6468B7A5B17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F4FBF-4DDC-4CD4-8C3A-07985B5BF0E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70FB1-854A-4BFF-981A-EBE5A8E1AE3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B9530-722A-4A18-90FE-D3ACF7C408E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D9D87-CEE1-45C1-A645-74175CF9E6E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F4993E-E046-4103-B0ED-C3E7B19D35C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12208-9AD0-4D69-A339-67DAEE11446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E18540-B1C2-43B2-9571-BFD864EAE5A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9F993-8CFE-4A8F-A032-313275F9FE58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41034-A30E-43F1-9CC0-AD244DD2DB8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45409-6776-4F26-8F98-D256F839403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09800" y="6629400"/>
            <a:ext cx="510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0EA07AC1-34AE-468F-8204-59E5F7802E9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ndy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ndy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ndy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ndy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ndy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ndy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ndy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ndy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CA" sz="9600" b="1" dirty="0" smtClean="0">
                <a:latin typeface="BrockScript" pitchFamily="2" charset="0"/>
              </a:rPr>
              <a:t>Poetic Terms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sz="6000" b="1" dirty="0" smtClean="0">
                <a:latin typeface="BrockScript" pitchFamily="2" charset="0"/>
              </a:rPr>
              <a:t>More </a:t>
            </a:r>
            <a:r>
              <a:rPr lang="en-CA" sz="6000" b="1" dirty="0" smtClean="0">
                <a:latin typeface="BrockScript" pitchFamily="2" charset="0"/>
              </a:rPr>
              <a:t>stuff to know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rockScript" pitchFamily="2" charset="0"/>
              </a:rPr>
              <a:t>Elements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219200"/>
            <a:ext cx="82296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CA" b="1" i="1" smtClean="0"/>
              <a:t>Rhythm:</a:t>
            </a:r>
          </a:p>
          <a:p>
            <a:pPr>
              <a:buFont typeface="Wingdings" pitchFamily="2" charset="2"/>
              <a:buChar char="Ø"/>
            </a:pPr>
            <a:r>
              <a:rPr lang="en-CA" i="1" smtClean="0"/>
              <a:t>the actual sound that results from a line of poetry</a:t>
            </a:r>
          </a:p>
          <a:p>
            <a:pPr>
              <a:buFont typeface="Wingdings" pitchFamily="2" charset="2"/>
              <a:buNone/>
            </a:pPr>
            <a:endParaRPr lang="en-CA" sz="1200" smtClean="0"/>
          </a:p>
          <a:p>
            <a:pPr>
              <a:buFont typeface="Wingdings" pitchFamily="2" charset="2"/>
              <a:buChar char="Ø"/>
            </a:pPr>
            <a:r>
              <a:rPr lang="en-CA" i="1" smtClean="0"/>
              <a:t>how the meter interacts with other elements of the language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rockScript" pitchFamily="2" charset="0"/>
              </a:rPr>
              <a:t>Elements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8229600" cy="4953000"/>
          </a:xfrm>
        </p:spPr>
        <p:txBody>
          <a:bodyPr/>
          <a:lstStyle/>
          <a:p>
            <a:pPr>
              <a:buFontTx/>
              <a:buNone/>
            </a:pPr>
            <a:r>
              <a:rPr lang="en-CA" b="1" i="1" smtClean="0"/>
              <a:t>Rhyme:</a:t>
            </a:r>
          </a:p>
          <a:p>
            <a:pPr>
              <a:buFont typeface="Wingdings" pitchFamily="2" charset="2"/>
              <a:buChar char="Ø"/>
            </a:pPr>
            <a:r>
              <a:rPr lang="en-CA" i="1" smtClean="0"/>
              <a:t>A set pattern</a:t>
            </a:r>
          </a:p>
          <a:p>
            <a:pPr>
              <a:buFont typeface="Wingdings" pitchFamily="2" charset="2"/>
              <a:buChar char="Ø"/>
            </a:pPr>
            <a:r>
              <a:rPr lang="en-CA" i="1" smtClean="0"/>
              <a:t>Many types of poems have specific rhyme schemes</a:t>
            </a:r>
          </a:p>
          <a:p>
            <a:pPr>
              <a:buFont typeface="Wingdings" pitchFamily="2" charset="2"/>
              <a:buChar char="Ø"/>
            </a:pPr>
            <a:r>
              <a:rPr lang="en-CA" i="1" smtClean="0"/>
              <a:t>Most common: A-A-B-B</a:t>
            </a:r>
          </a:p>
          <a:p>
            <a:pPr lvl="1">
              <a:buFont typeface="Wingdings" pitchFamily="2" charset="2"/>
              <a:buChar char="Ø"/>
            </a:pPr>
            <a:r>
              <a:rPr lang="en-CA" i="1" smtClean="0"/>
              <a:t>The first two lines rhyme</a:t>
            </a:r>
          </a:p>
          <a:p>
            <a:pPr lvl="1">
              <a:buFont typeface="Wingdings" pitchFamily="2" charset="2"/>
              <a:buChar char="Ø"/>
            </a:pPr>
            <a:r>
              <a:rPr lang="en-CA" i="1" smtClean="0"/>
              <a:t>Second two lines rhyme</a:t>
            </a:r>
          </a:p>
          <a:p>
            <a:pPr>
              <a:buFont typeface="Wingdings" pitchFamily="2" charset="2"/>
              <a:buChar char="Ø"/>
            </a:pPr>
            <a:r>
              <a:rPr lang="en-CA" i="1" smtClean="0"/>
              <a:t>When two lines rhyme and have the same meter</a:t>
            </a:r>
            <a:r>
              <a:rPr lang="en-CA" smtClean="0"/>
              <a:t> </a:t>
            </a:r>
            <a:r>
              <a:rPr lang="en-CA" smtClean="0">
                <a:sym typeface="Wingdings" pitchFamily="2" charset="2"/>
              </a:rPr>
              <a:t> </a:t>
            </a:r>
            <a:r>
              <a:rPr lang="en-CA" b="1" i="1" smtClean="0">
                <a:sym typeface="Wingdings" pitchFamily="2" charset="2"/>
              </a:rPr>
              <a:t>couplet</a:t>
            </a:r>
            <a:endParaRPr lang="en-CA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rockScript" pitchFamily="2" charset="0"/>
              </a:rPr>
              <a:t>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CA" b="1" i="1" dirty="0" smtClean="0"/>
              <a:t>Symbolism:</a:t>
            </a:r>
          </a:p>
          <a:p>
            <a:pPr>
              <a:buFont typeface="Wingdings" pitchFamily="2" charset="2"/>
              <a:buChar char="Ø"/>
            </a:pPr>
            <a:r>
              <a:rPr lang="en-CA" i="1" dirty="0" smtClean="0"/>
              <a:t>When an object represents something else</a:t>
            </a:r>
          </a:p>
          <a:p>
            <a:pPr>
              <a:buFont typeface="Wingdings" pitchFamily="2" charset="2"/>
              <a:buNone/>
            </a:pPr>
            <a:endParaRPr lang="en-CA" sz="1400" dirty="0" smtClean="0"/>
          </a:p>
          <a:p>
            <a:pPr>
              <a:buFont typeface="Wingdings" pitchFamily="2" charset="2"/>
              <a:buNone/>
            </a:pPr>
            <a:r>
              <a:rPr lang="en-CA" sz="2400" b="1" i="1" dirty="0" smtClean="0"/>
              <a:t>Example:</a:t>
            </a:r>
          </a:p>
          <a:p>
            <a:pPr>
              <a:buFont typeface="Wingdings" pitchFamily="2" charset="2"/>
              <a:buChar char="Ø"/>
            </a:pPr>
            <a:r>
              <a:rPr lang="en-CA" sz="2000" b="1" i="1" dirty="0" smtClean="0"/>
              <a:t>Red octagon may be a symbol for "STOP”</a:t>
            </a:r>
          </a:p>
          <a:p>
            <a:pPr>
              <a:buFont typeface="Wingdings" pitchFamily="2" charset="2"/>
              <a:buChar char="Ø"/>
            </a:pPr>
            <a:r>
              <a:rPr lang="en-CA" sz="2000" b="1" i="1" dirty="0" smtClean="0"/>
              <a:t>Skull and crossbones for “poison”</a:t>
            </a:r>
          </a:p>
          <a:p>
            <a:pPr>
              <a:buFont typeface="Wingdings" pitchFamily="2" charset="2"/>
              <a:buChar char="Ø"/>
            </a:pPr>
            <a:r>
              <a:rPr lang="en-CA" sz="2000" b="1" i="1" dirty="0" smtClean="0"/>
              <a:t>Dove for “peace”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rockScript" pitchFamily="2" charset="0"/>
              </a:rPr>
              <a:t>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95400"/>
            <a:ext cx="8229600" cy="4953000"/>
          </a:xfrm>
        </p:spPr>
        <p:txBody>
          <a:bodyPr/>
          <a:lstStyle/>
          <a:p>
            <a:pPr>
              <a:buFontTx/>
              <a:buNone/>
            </a:pPr>
            <a:r>
              <a:rPr lang="en-CA" b="1" i="1" dirty="0" smtClean="0"/>
              <a:t>Irony:</a:t>
            </a:r>
            <a:endParaRPr lang="en-CA" sz="1200" dirty="0" smtClean="0"/>
          </a:p>
          <a:p>
            <a:pPr>
              <a:buFont typeface="Wingdings" pitchFamily="2" charset="2"/>
              <a:buChar char="Ø"/>
            </a:pPr>
            <a:r>
              <a:rPr lang="en-CA" i="1" dirty="0" smtClean="0"/>
              <a:t>It is ironic when there is a difference between what is spoken and what is </a:t>
            </a:r>
            <a:r>
              <a:rPr lang="en-CA" i="1" dirty="0" smtClean="0"/>
              <a:t>meant</a:t>
            </a:r>
          </a:p>
          <a:p>
            <a:pPr marL="0" indent="0">
              <a:buNone/>
            </a:pPr>
            <a:endParaRPr lang="en-CA" sz="1400" i="1" dirty="0"/>
          </a:p>
          <a:p>
            <a:pPr>
              <a:buFont typeface="Wingdings" pitchFamily="2" charset="2"/>
              <a:buNone/>
            </a:pPr>
            <a:r>
              <a:rPr lang="en-CA" sz="2400" b="1" i="1" dirty="0" smtClean="0"/>
              <a:t>Example:</a:t>
            </a:r>
          </a:p>
          <a:p>
            <a:pPr>
              <a:buFont typeface="Wingdings" pitchFamily="2" charset="2"/>
              <a:buChar char="Ø"/>
            </a:pPr>
            <a:r>
              <a:rPr lang="en-CA" sz="2000" b="1" i="1" dirty="0" smtClean="0"/>
              <a:t>Online </a:t>
            </a:r>
            <a:r>
              <a:rPr lang="en-CA" sz="2000" b="1" i="1" dirty="0"/>
              <a:t>pop-ups offering to help you get rid of online </a:t>
            </a:r>
            <a:r>
              <a:rPr lang="en-CA" sz="2000" b="1" i="1" dirty="0" smtClean="0"/>
              <a:t>pop-ups</a:t>
            </a:r>
            <a:r>
              <a:rPr lang="en-US" sz="2000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CA" sz="2000" b="1" i="1" dirty="0" smtClean="0"/>
              <a:t>Working </a:t>
            </a:r>
            <a:r>
              <a:rPr lang="en-CA" sz="2000" b="1" i="1" dirty="0"/>
              <a:t>for hours on your makeup and outfit, then walking down the street and having some car go through a puddle and spray you everywhere</a:t>
            </a:r>
            <a:endParaRPr lang="en-US" sz="2000" dirty="0"/>
          </a:p>
          <a:p>
            <a:pPr marL="0" indent="0">
              <a:buNone/>
            </a:pPr>
            <a:endParaRPr lang="en-CA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rockScript" pitchFamily="2" charset="0"/>
              </a:rPr>
              <a:t>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82296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CA" b="1" i="1" smtClean="0"/>
              <a:t>Imagery:</a:t>
            </a:r>
          </a:p>
          <a:p>
            <a:pPr>
              <a:buFont typeface="Wingdings" pitchFamily="2" charset="2"/>
              <a:buChar char="Ø"/>
            </a:pPr>
            <a:r>
              <a:rPr lang="en-CA" i="1" smtClean="0"/>
              <a:t>descriptive language that evokes sensory experience</a:t>
            </a:r>
          </a:p>
          <a:p>
            <a:pPr>
              <a:buFont typeface="Wingdings" pitchFamily="2" charset="2"/>
              <a:buNone/>
            </a:pPr>
            <a:endParaRPr lang="en-CA" sz="1400" i="1" smtClean="0"/>
          </a:p>
          <a:p>
            <a:pPr>
              <a:buFont typeface="Wingdings" pitchFamily="2" charset="2"/>
              <a:buNone/>
            </a:pPr>
            <a:r>
              <a:rPr lang="en-CA" sz="2400" b="1" i="1" smtClean="0"/>
              <a:t>Types:</a:t>
            </a:r>
          </a:p>
          <a:p>
            <a:pPr>
              <a:buFont typeface="Wingdings" pitchFamily="2" charset="2"/>
              <a:buChar char="Ø"/>
            </a:pPr>
            <a:r>
              <a:rPr lang="en-CA" sz="2000" b="1" smtClean="0"/>
              <a:t>Simile</a:t>
            </a:r>
          </a:p>
          <a:p>
            <a:pPr>
              <a:buFont typeface="Wingdings" pitchFamily="2" charset="2"/>
              <a:buChar char="Ø"/>
            </a:pPr>
            <a:r>
              <a:rPr lang="en-CA" sz="2000" b="1" smtClean="0"/>
              <a:t>Metaphor</a:t>
            </a:r>
          </a:p>
          <a:p>
            <a:pPr>
              <a:buFont typeface="Wingdings" pitchFamily="2" charset="2"/>
              <a:buChar char="Ø"/>
            </a:pPr>
            <a:r>
              <a:rPr lang="en-CA" sz="2000" b="1" smtClean="0"/>
              <a:t>Visual imagery (the most common) – “The crimson liquid…”</a:t>
            </a:r>
          </a:p>
          <a:p>
            <a:pPr>
              <a:buFont typeface="Wingdings" pitchFamily="2" charset="2"/>
              <a:buChar char="Ø"/>
            </a:pPr>
            <a:r>
              <a:rPr lang="en-CA" sz="2000" b="1" smtClean="0"/>
              <a:t>Auditory imagery – represents a sound</a:t>
            </a:r>
          </a:p>
          <a:p>
            <a:pPr>
              <a:buFont typeface="Wingdings" pitchFamily="2" charset="2"/>
              <a:buChar char="Ø"/>
            </a:pPr>
            <a:r>
              <a:rPr lang="en-CA" sz="2000" b="1" smtClean="0"/>
              <a:t>Olfactory imagery – represents a smell</a:t>
            </a:r>
          </a:p>
          <a:p>
            <a:pPr>
              <a:buFont typeface="Wingdings" pitchFamily="2" charset="2"/>
              <a:buChar char="Ø"/>
            </a:pPr>
            <a:r>
              <a:rPr lang="en-CA" sz="2000" b="1" smtClean="0"/>
              <a:t>Gustatory imagery – represents a taste</a:t>
            </a:r>
          </a:p>
          <a:p>
            <a:pPr>
              <a:buFont typeface="Wingdings" pitchFamily="2" charset="2"/>
              <a:buChar char="Ø"/>
            </a:pPr>
            <a:r>
              <a:rPr lang="en-CA" sz="2000" b="1" smtClean="0"/>
              <a:t>Tactile imagery – represents touch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rockScript" pitchFamily="2" charset="0"/>
              </a:rPr>
              <a:t>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82296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CA" b="1" i="1" dirty="0" smtClean="0"/>
              <a:t>Apathy:</a:t>
            </a:r>
            <a:endParaRPr lang="en-CA" b="1" i="1" dirty="0" smtClean="0"/>
          </a:p>
          <a:p>
            <a:pPr>
              <a:buFont typeface="Wingdings" pitchFamily="2" charset="2"/>
              <a:buChar char="Ø"/>
            </a:pPr>
            <a:r>
              <a:rPr lang="en-CA" i="1" dirty="0" smtClean="0"/>
              <a:t>When there is absolutely no emotional involvement</a:t>
            </a:r>
          </a:p>
          <a:p>
            <a:pPr>
              <a:buFont typeface="Wingdings" pitchFamily="2" charset="2"/>
              <a:buChar char="Ø"/>
            </a:pPr>
            <a:r>
              <a:rPr lang="en-CA" i="1" dirty="0" smtClean="0"/>
              <a:t>You simply DON’T CARE!</a:t>
            </a:r>
            <a:endParaRPr lang="en-CA" i="1" dirty="0" smtClean="0"/>
          </a:p>
          <a:p>
            <a:pPr>
              <a:buFont typeface="Wingdings" pitchFamily="2" charset="2"/>
              <a:buNone/>
            </a:pPr>
            <a:endParaRPr lang="en-CA" sz="1400" i="1" dirty="0" smtClean="0"/>
          </a:p>
          <a:p>
            <a:pPr>
              <a:buFont typeface="Wingdings" pitchFamily="2" charset="2"/>
              <a:buNone/>
            </a:pPr>
            <a:r>
              <a:rPr lang="en-CA" sz="2400" b="1" i="1" dirty="0" smtClean="0"/>
              <a:t>Examples:</a:t>
            </a:r>
          </a:p>
          <a:p>
            <a:pPr>
              <a:buFont typeface="Wingdings" pitchFamily="2" charset="2"/>
              <a:buChar char="Ø"/>
            </a:pPr>
            <a:r>
              <a:rPr lang="en-US" sz="2000" b="1" i="1" dirty="0" smtClean="0"/>
              <a:t>Throwing </a:t>
            </a:r>
            <a:r>
              <a:rPr lang="en-US" sz="2000" b="1" i="1" dirty="0"/>
              <a:t>garbage out your car </a:t>
            </a:r>
            <a:r>
              <a:rPr lang="en-US" sz="2000" b="1" i="1" dirty="0" smtClean="0"/>
              <a:t>window</a:t>
            </a:r>
            <a:endParaRPr lang="en-US" sz="2000" dirty="0"/>
          </a:p>
          <a:p>
            <a:pPr>
              <a:buFont typeface="Wingdings" pitchFamily="2" charset="2"/>
              <a:buChar char="Ø"/>
            </a:pPr>
            <a:r>
              <a:rPr lang="en-US" sz="2000" b="1" i="1" dirty="0" smtClean="0"/>
              <a:t>Washing </a:t>
            </a:r>
            <a:r>
              <a:rPr lang="en-US" sz="2000" b="1" i="1" dirty="0"/>
              <a:t>a small load of laundry in a large load </a:t>
            </a:r>
            <a:r>
              <a:rPr lang="en-US" sz="2000" b="1" i="1" dirty="0" smtClean="0"/>
              <a:t>cycle</a:t>
            </a:r>
            <a:endParaRPr lang="en-US" sz="2000" dirty="0"/>
          </a:p>
          <a:p>
            <a:pPr>
              <a:buFont typeface="Wingdings" pitchFamily="2" charset="2"/>
              <a:buChar char="Ø"/>
            </a:pPr>
            <a:r>
              <a:rPr lang="en-US" sz="2000" b="1" i="1" dirty="0" smtClean="0"/>
              <a:t>Skipping </a:t>
            </a:r>
            <a:r>
              <a:rPr lang="en-US" sz="2000" b="1" i="1" dirty="0"/>
              <a:t>your friend’s birthday because you are “too </a:t>
            </a:r>
            <a:r>
              <a:rPr lang="en-US" sz="2000" b="1" i="1" dirty="0" smtClean="0"/>
              <a:t>tired”</a:t>
            </a:r>
            <a:endParaRPr lang="en-US" sz="2000" dirty="0"/>
          </a:p>
          <a:p>
            <a:pPr>
              <a:buFont typeface="Wingdings" pitchFamily="2" charset="2"/>
              <a:buChar char="Ø"/>
            </a:pPr>
            <a:r>
              <a:rPr lang="en-US" sz="2000" b="1" i="1" dirty="0" smtClean="0"/>
              <a:t>Not </a:t>
            </a:r>
            <a:r>
              <a:rPr lang="en-US" sz="2000" b="1" i="1" dirty="0"/>
              <a:t>trying in school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37564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rockScript" pitchFamily="2" charset="0"/>
              </a:rPr>
              <a:t>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82296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CA" b="1" i="1" dirty="0" smtClean="0"/>
              <a:t>Analogy:</a:t>
            </a:r>
            <a:endParaRPr lang="en-CA" b="1" i="1" dirty="0" smtClean="0"/>
          </a:p>
          <a:p>
            <a:pPr>
              <a:buFont typeface="Wingdings" pitchFamily="2" charset="2"/>
              <a:buChar char="Ø"/>
            </a:pPr>
            <a:r>
              <a:rPr lang="en-CA" i="1" dirty="0" smtClean="0"/>
              <a:t>A way of explaining something by comparing it to something else</a:t>
            </a:r>
          </a:p>
          <a:p>
            <a:pPr>
              <a:buFont typeface="Wingdings" pitchFamily="2" charset="2"/>
              <a:buNone/>
            </a:pPr>
            <a:endParaRPr lang="en-CA" sz="1400" i="1" dirty="0" smtClean="0"/>
          </a:p>
          <a:p>
            <a:pPr>
              <a:buFont typeface="Wingdings" pitchFamily="2" charset="2"/>
              <a:buNone/>
            </a:pPr>
            <a:r>
              <a:rPr lang="en-CA" sz="2400" b="1" i="1" dirty="0" smtClean="0"/>
              <a:t>Examples:</a:t>
            </a:r>
          </a:p>
          <a:p>
            <a:pPr>
              <a:buFont typeface="Wingdings" pitchFamily="2" charset="2"/>
              <a:buChar char="Ø"/>
            </a:pPr>
            <a:r>
              <a:rPr lang="en-US" sz="2000" b="1" i="1" dirty="0" smtClean="0"/>
              <a:t>She </a:t>
            </a:r>
            <a:r>
              <a:rPr lang="en-US" sz="2000" b="1" i="1" dirty="0"/>
              <a:t>grew on him like she was a colony of E. Coli, and he was room-temperature Canadian </a:t>
            </a:r>
            <a:r>
              <a:rPr lang="en-US" sz="2000" b="1" i="1" dirty="0" smtClean="0"/>
              <a:t>beef.</a:t>
            </a:r>
            <a:endParaRPr lang="en-US" sz="2000" dirty="0"/>
          </a:p>
          <a:p>
            <a:pPr>
              <a:buFont typeface="Wingdings" pitchFamily="2" charset="2"/>
              <a:buChar char="Ø"/>
            </a:pPr>
            <a:r>
              <a:rPr lang="en-US" sz="2000" b="1" i="1" dirty="0" smtClean="0"/>
              <a:t>Her </a:t>
            </a:r>
            <a:r>
              <a:rPr lang="en-US" sz="2000" b="1" i="1" dirty="0"/>
              <a:t>hair glistened in the rain like a nose hair after a </a:t>
            </a:r>
            <a:r>
              <a:rPr lang="en-US" sz="2000" b="1" i="1" dirty="0" smtClean="0"/>
              <a:t>sneeze.</a:t>
            </a:r>
            <a:endParaRPr lang="en-US" sz="2000" dirty="0"/>
          </a:p>
          <a:p>
            <a:pPr>
              <a:buFont typeface="Wingdings" pitchFamily="2" charset="2"/>
              <a:buChar char="Ø"/>
            </a:pPr>
            <a:r>
              <a:rPr lang="en-US" sz="2000" b="1" i="1" dirty="0" smtClean="0"/>
              <a:t>The </a:t>
            </a:r>
            <a:r>
              <a:rPr lang="en-US" sz="2000" b="1" i="1" dirty="0"/>
              <a:t>ballerina rose gracefully en Pointe and extended one slender leg behind her, like a dog at a fire hydrant.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75838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rockScript" pitchFamily="2" charset="0"/>
              </a:rPr>
              <a:t>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82296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CA" b="1" i="1" dirty="0" smtClean="0"/>
              <a:t>Antithesis:</a:t>
            </a:r>
            <a:endParaRPr lang="en-CA" b="1" i="1" dirty="0" smtClean="0"/>
          </a:p>
          <a:p>
            <a:pPr>
              <a:buFont typeface="Wingdings" pitchFamily="2" charset="2"/>
              <a:buChar char="Ø"/>
            </a:pPr>
            <a:r>
              <a:rPr lang="en-CA" i="1" dirty="0" smtClean="0"/>
              <a:t>The exact opposite of something</a:t>
            </a:r>
            <a:endParaRPr lang="en-CA" i="1" dirty="0" smtClean="0"/>
          </a:p>
          <a:p>
            <a:pPr>
              <a:buFont typeface="Wingdings" pitchFamily="2" charset="2"/>
              <a:buNone/>
            </a:pPr>
            <a:endParaRPr lang="en-CA" sz="1400" i="1" dirty="0" smtClean="0"/>
          </a:p>
          <a:p>
            <a:pPr>
              <a:buFont typeface="Wingdings" pitchFamily="2" charset="2"/>
              <a:buNone/>
            </a:pPr>
            <a:r>
              <a:rPr lang="en-CA" sz="2400" b="1" i="1" dirty="0" smtClean="0"/>
              <a:t>Examples:</a:t>
            </a:r>
          </a:p>
          <a:p>
            <a:pPr>
              <a:buFont typeface="Wingdings" pitchFamily="2" charset="2"/>
              <a:buChar char="Ø"/>
            </a:pPr>
            <a:r>
              <a:rPr lang="en-US" sz="2000" b="1" i="1" dirty="0" smtClean="0"/>
              <a:t>She is easy on the eyes, hard on the heart</a:t>
            </a:r>
            <a:endParaRPr lang="en-US" sz="2000" dirty="0"/>
          </a:p>
          <a:p>
            <a:pPr>
              <a:buFont typeface="Wingdings" pitchFamily="2" charset="2"/>
              <a:buChar char="Ø"/>
            </a:pPr>
            <a:r>
              <a:rPr lang="en-US" sz="2000" b="1" i="1" dirty="0" smtClean="0"/>
              <a:t>Let’s agree to disagree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75838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rockScript" pitchFamily="2" charset="0"/>
              </a:rPr>
              <a:t>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82296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CA" b="1" i="1" dirty="0" smtClean="0"/>
              <a:t>Allegory:</a:t>
            </a:r>
            <a:endParaRPr lang="en-CA" b="1" i="1" dirty="0" smtClean="0"/>
          </a:p>
          <a:p>
            <a:pPr lvl="0">
              <a:buFont typeface="Wingdings" pitchFamily="2" charset="2"/>
              <a:buChar char="Ø"/>
            </a:pPr>
            <a:r>
              <a:rPr lang="en-CA" i="1" dirty="0"/>
              <a:t>A story which has a deeper message</a:t>
            </a:r>
            <a:endParaRPr lang="en-US" dirty="0"/>
          </a:p>
          <a:p>
            <a:pPr lvl="0">
              <a:buFont typeface="Wingdings" pitchFamily="2" charset="2"/>
              <a:buChar char="Ø"/>
            </a:pPr>
            <a:r>
              <a:rPr lang="en-CA" i="1" dirty="0"/>
              <a:t>An extended metaphor</a:t>
            </a:r>
            <a:endParaRPr lang="en-US" dirty="0"/>
          </a:p>
          <a:p>
            <a:pPr>
              <a:buFont typeface="Wingdings" pitchFamily="2" charset="2"/>
              <a:buNone/>
            </a:pPr>
            <a:endParaRPr lang="en-CA" sz="1400" i="1" dirty="0" smtClean="0"/>
          </a:p>
          <a:p>
            <a:pPr>
              <a:buFont typeface="Wingdings" pitchFamily="2" charset="2"/>
              <a:buNone/>
            </a:pPr>
            <a:r>
              <a:rPr lang="en-CA" sz="2400" b="1" i="1" dirty="0" smtClean="0"/>
              <a:t>Examples:</a:t>
            </a:r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“The Force” from Star Wars = duality of good/evil in each of us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Avatar = Pandora woods is a lot like the Amazon rainforest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ALL fables (Hansel &amp; Gretel)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“The Matrix” – Truth, free will, the arrival of “The One” (messianic figure), the “ideal” world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2152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rockScript" pitchFamily="2" charset="0"/>
              </a:rPr>
              <a:t>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82296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CA" b="1" i="1" dirty="0" smtClean="0"/>
              <a:t>Allusion:</a:t>
            </a:r>
            <a:endParaRPr lang="en-CA" b="1" i="1" dirty="0" smtClean="0"/>
          </a:p>
          <a:p>
            <a:pPr>
              <a:buFont typeface="Wingdings" pitchFamily="2" charset="2"/>
              <a:buChar char="Ø"/>
            </a:pPr>
            <a:r>
              <a:rPr lang="en-CA" i="1" dirty="0" smtClean="0"/>
              <a:t>An indirect reference to something else</a:t>
            </a:r>
            <a:endParaRPr lang="en-CA" i="1" dirty="0" smtClean="0"/>
          </a:p>
          <a:p>
            <a:pPr>
              <a:buFont typeface="Wingdings" pitchFamily="2" charset="2"/>
              <a:buNone/>
            </a:pPr>
            <a:endParaRPr lang="en-CA" sz="1400" i="1" dirty="0" smtClean="0"/>
          </a:p>
          <a:p>
            <a:pPr>
              <a:buFont typeface="Wingdings" pitchFamily="2" charset="2"/>
              <a:buNone/>
            </a:pPr>
            <a:r>
              <a:rPr lang="en-CA" sz="2400" b="1" i="1" dirty="0" smtClean="0"/>
              <a:t>Examples:</a:t>
            </a:r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She was breathtakingly beautiful, but he knew that she was forbidden fruit. (forbidden fruit in </a:t>
            </a:r>
            <a:r>
              <a:rPr lang="en-US" sz="2000" b="1" i="1" dirty="0" smtClean="0"/>
              <a:t>Eden </a:t>
            </a:r>
            <a:r>
              <a:rPr lang="en-US" sz="2000" b="1" i="1" dirty="0" smtClean="0">
                <a:sym typeface="Wingdings" pitchFamily="2" charset="2"/>
              </a:rPr>
              <a:t> downfall, destruction</a:t>
            </a:r>
            <a:r>
              <a:rPr lang="en-US" sz="2000" b="1" i="1" dirty="0" smtClean="0"/>
              <a:t>)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His wife was his Achilles' heel. (Achilles’ heel = ultimate weakness)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"I was not born in a manger. I was actually born on Krypton and sent here by my father, </a:t>
            </a:r>
            <a:r>
              <a:rPr lang="en-US" sz="2000" b="1" i="1" dirty="0" err="1"/>
              <a:t>Jor</a:t>
            </a:r>
            <a:r>
              <a:rPr lang="en-US" sz="2000" b="1" i="1" dirty="0"/>
              <a:t>-el, to save the Planet Earth.“ – Barak Obama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2152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rockScript" pitchFamily="2" charset="0"/>
              </a:rPr>
              <a:t>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82296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CA" b="1" i="1" dirty="0" smtClean="0"/>
              <a:t>Idiom:</a:t>
            </a:r>
            <a:endParaRPr lang="en-CA" b="1" i="1" dirty="0" smtClean="0"/>
          </a:p>
          <a:p>
            <a:pPr lvl="0">
              <a:buFont typeface="Wingdings" pitchFamily="2" charset="2"/>
              <a:buChar char="Ø"/>
            </a:pPr>
            <a:r>
              <a:rPr lang="en-CA" i="1" dirty="0"/>
              <a:t>When a group of words means something different than each of the words </a:t>
            </a:r>
            <a:r>
              <a:rPr lang="en-CA" i="1" dirty="0" smtClean="0"/>
              <a:t>separately</a:t>
            </a:r>
            <a:endParaRPr lang="en-US" dirty="0"/>
          </a:p>
          <a:p>
            <a:pPr>
              <a:buFont typeface="Wingdings" pitchFamily="2" charset="2"/>
              <a:buNone/>
            </a:pPr>
            <a:endParaRPr lang="en-CA" sz="1400" i="1" dirty="0" smtClean="0"/>
          </a:p>
          <a:p>
            <a:pPr>
              <a:buFont typeface="Wingdings" pitchFamily="2" charset="2"/>
              <a:buNone/>
            </a:pPr>
            <a:r>
              <a:rPr lang="en-CA" sz="2400" b="1" i="1" dirty="0" smtClean="0"/>
              <a:t>Examples:</a:t>
            </a:r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A chip on your shoulder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A leopard can’t change it’s spots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A taste of your own medicine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Adding fuel to the fire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2738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rockScript" pitchFamily="2" charset="0"/>
              </a:rPr>
              <a:t>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82296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CA" b="1" i="1" dirty="0" smtClean="0"/>
              <a:t>Euphemism:</a:t>
            </a:r>
            <a:endParaRPr lang="en-CA" b="1" i="1" dirty="0" smtClean="0"/>
          </a:p>
          <a:p>
            <a:pPr lvl="0">
              <a:buFont typeface="Wingdings" pitchFamily="2" charset="2"/>
              <a:buChar char="Ø"/>
            </a:pPr>
            <a:r>
              <a:rPr lang="en-CA" i="1" dirty="0"/>
              <a:t>Sugar-coating/morally-correct way of say it</a:t>
            </a:r>
            <a:endParaRPr lang="en-US" dirty="0"/>
          </a:p>
          <a:p>
            <a:pPr>
              <a:buFont typeface="Wingdings" pitchFamily="2" charset="2"/>
              <a:buNone/>
            </a:pPr>
            <a:endParaRPr lang="en-CA" sz="1400" i="1" dirty="0" smtClean="0"/>
          </a:p>
          <a:p>
            <a:pPr>
              <a:buFont typeface="Wingdings" pitchFamily="2" charset="2"/>
              <a:buNone/>
            </a:pPr>
            <a:r>
              <a:rPr lang="en-CA" sz="2400" b="1" i="1" dirty="0" smtClean="0"/>
              <a:t>Examples:</a:t>
            </a:r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Between jobs = unemployed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Lose your lunch = barf!</a:t>
            </a:r>
            <a:r>
              <a:rPr lang="en-US" sz="2000" dirty="0"/>
              <a:t> </a:t>
            </a:r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Call of </a:t>
            </a:r>
            <a:r>
              <a:rPr lang="en-US" sz="2000" b="1" i="1" dirty="0" smtClean="0"/>
              <a:t>nature </a:t>
            </a:r>
            <a:r>
              <a:rPr lang="en-US" sz="2000" b="1" i="1" dirty="0"/>
              <a:t>= got to pee</a:t>
            </a:r>
            <a:r>
              <a:rPr lang="en-US" sz="2000" b="1" i="1" dirty="0" smtClean="0"/>
              <a:t>…</a:t>
            </a:r>
          </a:p>
          <a:p>
            <a:pPr lvl="0">
              <a:buFont typeface="Wingdings" pitchFamily="2" charset="2"/>
              <a:buChar char="Ø"/>
            </a:pPr>
            <a:r>
              <a:rPr lang="en-US" sz="2000" b="1" i="1" dirty="0" err="1" smtClean="0"/>
              <a:t>He/She</a:t>
            </a:r>
            <a:r>
              <a:rPr lang="en-US" sz="2000" b="1" i="1" dirty="0" smtClean="0"/>
              <a:t> has a good personality = ????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2738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rockScript" pitchFamily="2" charset="0"/>
              </a:rPr>
              <a:t>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82296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CA" b="1" i="1" dirty="0" smtClean="0"/>
              <a:t>Hyperbole:</a:t>
            </a:r>
            <a:endParaRPr lang="en-CA" b="1" i="1" dirty="0" smtClean="0"/>
          </a:p>
          <a:p>
            <a:pPr>
              <a:buFont typeface="Wingdings" pitchFamily="2" charset="2"/>
              <a:buChar char="Ø"/>
            </a:pPr>
            <a:r>
              <a:rPr lang="en-CA" i="1" dirty="0" smtClean="0"/>
              <a:t>An extreme over-exaggeration</a:t>
            </a:r>
            <a:endParaRPr lang="en-CA" i="1" dirty="0" smtClean="0"/>
          </a:p>
          <a:p>
            <a:pPr>
              <a:buFont typeface="Wingdings" pitchFamily="2" charset="2"/>
              <a:buNone/>
            </a:pPr>
            <a:endParaRPr lang="en-CA" sz="1400" i="1" dirty="0" smtClean="0"/>
          </a:p>
          <a:p>
            <a:pPr>
              <a:buFont typeface="Wingdings" pitchFamily="2" charset="2"/>
              <a:buNone/>
            </a:pPr>
            <a:r>
              <a:rPr lang="en-CA" sz="2400" b="1" i="1" dirty="0" smtClean="0"/>
              <a:t>Examples:</a:t>
            </a:r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I’m so hungry I could eat a horse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If I don’t get those jeans, I will DIE!!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I have a ton of homework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2738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rockScript" pitchFamily="2" charset="0"/>
              </a:rPr>
              <a:t>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82296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CA" b="1" i="1" dirty="0" smtClean="0"/>
              <a:t>Cliché:</a:t>
            </a:r>
            <a:endParaRPr lang="en-CA" b="1" i="1" dirty="0" smtClean="0"/>
          </a:p>
          <a:p>
            <a:pPr lvl="0">
              <a:buFont typeface="Wingdings" pitchFamily="2" charset="2"/>
              <a:buChar char="Ø"/>
            </a:pPr>
            <a:r>
              <a:rPr lang="en-US" i="1" dirty="0"/>
              <a:t>An expression or idea which has been overused to the point of losing its original meaning or effect </a:t>
            </a:r>
            <a:endParaRPr lang="en-US" dirty="0"/>
          </a:p>
          <a:p>
            <a:pPr>
              <a:buFont typeface="Wingdings" pitchFamily="2" charset="2"/>
              <a:buNone/>
            </a:pPr>
            <a:endParaRPr lang="en-CA" sz="1400" i="1" dirty="0" smtClean="0"/>
          </a:p>
          <a:p>
            <a:pPr>
              <a:buFont typeface="Wingdings" pitchFamily="2" charset="2"/>
              <a:buNone/>
            </a:pPr>
            <a:r>
              <a:rPr lang="en-CA" sz="2400" b="1" i="1" dirty="0" smtClean="0"/>
              <a:t>Examples:</a:t>
            </a:r>
          </a:p>
          <a:p>
            <a:pPr lvl="0">
              <a:buFont typeface="Wingdings" pitchFamily="2" charset="2"/>
              <a:buChar char="Ø"/>
            </a:pPr>
            <a:r>
              <a:rPr lang="en-US" sz="2000" i="1" dirty="0"/>
              <a:t>A chain is only as strong as its weakest link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i="1" dirty="0"/>
              <a:t>Easy as pie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i="1" dirty="0"/>
              <a:t>Every cloud has a silver lining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1319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>
                <a:latin typeface="BrockScript" pitchFamily="2" charset="0"/>
              </a:rPr>
              <a:t>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82296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CA" b="1" i="1" dirty="0" smtClean="0"/>
              <a:t>Oxymoron:</a:t>
            </a:r>
            <a:endParaRPr lang="en-CA" b="1" i="1" dirty="0" smtClean="0"/>
          </a:p>
          <a:p>
            <a:pPr>
              <a:buFont typeface="Wingdings" pitchFamily="2" charset="2"/>
              <a:buChar char="Ø"/>
            </a:pPr>
            <a:r>
              <a:rPr lang="en-CA" i="1" dirty="0" smtClean="0"/>
              <a:t>A figure of speech that contains contradictory terms</a:t>
            </a:r>
            <a:endParaRPr lang="en-CA" i="1" dirty="0" smtClean="0"/>
          </a:p>
          <a:p>
            <a:pPr>
              <a:buFont typeface="Wingdings" pitchFamily="2" charset="2"/>
              <a:buNone/>
            </a:pPr>
            <a:endParaRPr lang="en-CA" sz="1400" i="1" dirty="0" smtClean="0"/>
          </a:p>
          <a:p>
            <a:pPr>
              <a:buFont typeface="Wingdings" pitchFamily="2" charset="2"/>
              <a:buNone/>
            </a:pPr>
            <a:r>
              <a:rPr lang="en-CA" sz="2400" b="1" i="1" dirty="0" smtClean="0"/>
              <a:t>Examples:</a:t>
            </a:r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Jumbo shrimp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Friendly fire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Hells Angels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Killed with kindness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Sound of silence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b="1" i="1" dirty="0"/>
              <a:t>Cold sweat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1319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Notebook1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ndy"/>
        <a:ea typeface=""/>
        <a:cs typeface=""/>
      </a:majorFont>
      <a:minorFont>
        <a:latin typeface="And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Notebook1</Template>
  <TotalTime>493</TotalTime>
  <Words>691</Words>
  <Application>Microsoft Office PowerPoint</Application>
  <PresentationFormat>On-screen Show (4:3)</PresentationFormat>
  <Paragraphs>130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Notebook1</vt:lpstr>
      <vt:lpstr>Poetic Terms</vt:lpstr>
      <vt:lpstr>Elements</vt:lpstr>
      <vt:lpstr>Elements</vt:lpstr>
      <vt:lpstr>Style</vt:lpstr>
      <vt:lpstr>Style</vt:lpstr>
      <vt:lpstr>Style</vt:lpstr>
      <vt:lpstr>Style</vt:lpstr>
      <vt:lpstr>Style</vt:lpstr>
      <vt:lpstr>Style</vt:lpstr>
      <vt:lpstr>Style</vt:lpstr>
      <vt:lpstr>Style</vt:lpstr>
      <vt:lpstr>Style</vt:lpstr>
      <vt:lpstr>Style</vt:lpstr>
      <vt:lpstr>Style</vt:lpstr>
      <vt:lpstr>Style</vt:lpstr>
      <vt:lpstr>Style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Poetic Terms</dc:title>
  <dc:creator>Todd Powell</dc:creator>
  <cp:lastModifiedBy>tpowell</cp:lastModifiedBy>
  <cp:revision>26</cp:revision>
  <dcterms:created xsi:type="dcterms:W3CDTF">2010-05-08T21:05:14Z</dcterms:created>
  <dcterms:modified xsi:type="dcterms:W3CDTF">2012-07-23T01:49:19Z</dcterms:modified>
</cp:coreProperties>
</file>