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8" r:id="rId11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00"/>
    <a:srgbClr val="3399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85800"/>
            <a:ext cx="6400800" cy="2819400"/>
          </a:xfrm>
        </p:spPr>
        <p:txBody>
          <a:bodyPr/>
          <a:lstStyle>
            <a:lvl1pPr algn="l"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733800"/>
            <a:ext cx="6400800" cy="1752600"/>
          </a:xfrm>
        </p:spPr>
        <p:txBody>
          <a:bodyPr/>
          <a:lstStyle>
            <a:lvl1pPr marL="0" indent="0">
              <a:buFontTx/>
              <a:buNone/>
              <a:defRPr sz="3600" b="1" i="1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ECD987-D514-4B63-A4BD-18D90E7B316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AF83B-CEEE-4D89-9895-4A9678C2166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907A7-3B7C-4C75-9FF6-0E790851AAE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C0D1B-62C2-4B30-A6E2-FFDC00E1FED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924FD-F6B7-4C91-AB6C-F3E24D325FC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36E39-147A-45D2-9372-8D0C9A345C4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8F2A6-0D17-424B-8A89-429BCB407D0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5824A-D21E-4CA5-85DC-B9005D2F3CE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91957-9ADE-4994-AD5C-9B3E09B1676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7D8CA-39AC-47A6-ACE2-6920D4CE7D4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973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73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7BFD6-DE93-4C97-936E-43F67DCFA0B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53200"/>
            <a:ext cx="617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285BA2F-43CB-4234-9DDB-A9C70208BA5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Videos\Poetry\Taylor%20Mali%20-%20Like,%20You%20Know.mp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smtClean="0">
                <a:latin typeface="BlackChancery" pitchFamily="2" charset="0"/>
              </a:rPr>
              <a:t>Types of Poems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4000" smtClean="0">
                <a:latin typeface="BlackChancery" pitchFamily="2" charset="0"/>
              </a:rPr>
              <a:t>There are way more than</a:t>
            </a:r>
          </a:p>
          <a:p>
            <a:r>
              <a:rPr lang="en-CA" sz="4000" smtClean="0">
                <a:latin typeface="BlackChancery" pitchFamily="2" charset="0"/>
              </a:rPr>
              <a:t>you’d think!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lackChancery" pitchFamily="2" charset="0"/>
              </a:rPr>
              <a:t>Poetic Forms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CA" sz="4000" b="1" smtClean="0">
                <a:latin typeface="BlackChancery" pitchFamily="2" charset="0"/>
              </a:rPr>
              <a:t>Sonnet: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The most common form of poetry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A poem of 14 lines following a set rhyme scheme and logical structure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First four lines introduce the topic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Follows an A-B-A-B rhyme pattern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Particularly associated with love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Shakespeare's sonnets are among the most famous in English poetry</a:t>
            </a:r>
            <a:r>
              <a:rPr lang="en-CA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BlackChancery" pitchFamily="2" charset="0"/>
              </a:rPr>
              <a:t>Shakespeare - Sonnet 130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CA" sz="1800" i="1" smtClean="0"/>
              <a:t>My mistress' eyes are nothing like the sun; </a:t>
            </a:r>
          </a:p>
          <a:p>
            <a:pPr>
              <a:buFontTx/>
              <a:buNone/>
            </a:pPr>
            <a:r>
              <a:rPr lang="en-CA" sz="1800" i="1" smtClean="0"/>
              <a:t>Coral is far more red than her lips' red; </a:t>
            </a:r>
          </a:p>
          <a:p>
            <a:pPr>
              <a:buFontTx/>
              <a:buNone/>
            </a:pPr>
            <a:r>
              <a:rPr lang="en-CA" sz="1800" i="1" smtClean="0"/>
              <a:t>If snow be white, why then her breasts are dun; </a:t>
            </a:r>
            <a:endParaRPr lang="en-CA" sz="1200" i="1" smtClean="0"/>
          </a:p>
          <a:p>
            <a:pPr>
              <a:buFontTx/>
              <a:buNone/>
            </a:pPr>
            <a:r>
              <a:rPr lang="en-CA" sz="1800" i="1" smtClean="0"/>
              <a:t>If hairs be wires, black wires grow on her head.</a:t>
            </a:r>
          </a:p>
          <a:p>
            <a:pPr>
              <a:buFontTx/>
              <a:buNone/>
            </a:pPr>
            <a:endParaRPr lang="en-CA" sz="1000" i="1" smtClean="0"/>
          </a:p>
          <a:p>
            <a:pPr>
              <a:buFontTx/>
              <a:buNone/>
            </a:pPr>
            <a:r>
              <a:rPr lang="en-CA" sz="1800" i="1" smtClean="0"/>
              <a:t>I have seen roses damask'd, red and white, </a:t>
            </a:r>
          </a:p>
          <a:p>
            <a:pPr>
              <a:buFontTx/>
              <a:buNone/>
            </a:pPr>
            <a:r>
              <a:rPr lang="en-CA" sz="1800" i="1" smtClean="0"/>
              <a:t>But no such roses see I in her cheeks; </a:t>
            </a:r>
          </a:p>
          <a:p>
            <a:pPr>
              <a:buFontTx/>
              <a:buNone/>
            </a:pPr>
            <a:r>
              <a:rPr lang="en-CA" sz="1800" i="1" smtClean="0"/>
              <a:t>And in some perfumes is there more delight </a:t>
            </a:r>
          </a:p>
          <a:p>
            <a:pPr>
              <a:buFontTx/>
              <a:buNone/>
            </a:pPr>
            <a:r>
              <a:rPr lang="en-CA" sz="1800" i="1" smtClean="0"/>
              <a:t>Than in the breath that from my mistress reeks.</a:t>
            </a:r>
          </a:p>
          <a:p>
            <a:pPr>
              <a:buFontTx/>
              <a:buNone/>
            </a:pPr>
            <a:endParaRPr lang="en-CA" sz="1000" i="1" smtClean="0"/>
          </a:p>
          <a:p>
            <a:pPr>
              <a:buFontTx/>
              <a:buNone/>
            </a:pPr>
            <a:r>
              <a:rPr lang="en-CA" sz="1800" i="1" smtClean="0"/>
              <a:t>I love to hear her speak, yet well I know </a:t>
            </a:r>
          </a:p>
          <a:p>
            <a:pPr>
              <a:buFontTx/>
              <a:buNone/>
            </a:pPr>
            <a:r>
              <a:rPr lang="en-CA" sz="1800" i="1" smtClean="0"/>
              <a:t>That music hath a far more pleasing sound; </a:t>
            </a:r>
          </a:p>
          <a:p>
            <a:pPr>
              <a:buFontTx/>
              <a:buNone/>
            </a:pPr>
            <a:r>
              <a:rPr lang="en-CA" sz="1800" i="1" smtClean="0"/>
              <a:t>I grant I never saw a goddess go; </a:t>
            </a:r>
          </a:p>
          <a:p>
            <a:pPr>
              <a:buFontTx/>
              <a:buNone/>
            </a:pPr>
            <a:r>
              <a:rPr lang="en-CA" sz="1800" i="1" smtClean="0"/>
              <a:t>My mistress, when she walks, treads on the ground: </a:t>
            </a:r>
          </a:p>
          <a:p>
            <a:pPr>
              <a:buFontTx/>
              <a:buNone/>
            </a:pPr>
            <a:endParaRPr lang="en-CA" sz="1000" i="1" smtClean="0"/>
          </a:p>
          <a:p>
            <a:pPr>
              <a:buFontTx/>
              <a:buNone/>
            </a:pPr>
            <a:r>
              <a:rPr lang="en-CA" sz="1800" i="1" smtClean="0"/>
              <a:t>And yet, by heaven, I think my love as rare </a:t>
            </a:r>
          </a:p>
          <a:p>
            <a:pPr>
              <a:buFontTx/>
              <a:buNone/>
            </a:pPr>
            <a:r>
              <a:rPr lang="en-CA" sz="1800" i="1" smtClean="0"/>
              <a:t>As any she belied with false compare.</a:t>
            </a:r>
          </a:p>
        </p:txBody>
      </p:sp>
      <p:pic>
        <p:nvPicPr>
          <p:cNvPr id="2" name="Alan Rickman Sonnet 130 Recitati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543800" y="567112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0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0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89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lackChancery" pitchFamily="2" charset="0"/>
              </a:rPr>
              <a:t>Poetic Forms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sz="4000" b="1" smtClean="0">
                <a:latin typeface="BlackChancery" pitchFamily="2" charset="0"/>
              </a:rPr>
              <a:t>Haiku: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Popular form of unrhymed Japanese poetry</a:t>
            </a:r>
            <a:r>
              <a:rPr lang="en-CA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structured in a 5-7-5 pattern</a:t>
            </a:r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Contain a kigo (seasonal reference), and a kireji (cutting word)</a:t>
            </a:r>
            <a:endParaRPr lang="en-CA" sz="28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BlackChancery" pitchFamily="2" charset="0"/>
              </a:rPr>
              <a:t>Matsuo Bashō (1644–1694)</a:t>
            </a:r>
            <a:r>
              <a:rPr lang="en-CA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CA" altLang="ja-JP" b="1" smtClean="0">
                <a:ea typeface="MS PGothic"/>
                <a:cs typeface="MS PGothic"/>
              </a:rPr>
              <a:t>Japanese:</a:t>
            </a:r>
          </a:p>
          <a:p>
            <a:pPr lvl="1">
              <a:buFontTx/>
              <a:buNone/>
            </a:pPr>
            <a:r>
              <a:rPr lang="ja-JP" altLang="en-CA" smtClean="0">
                <a:ea typeface="MS PGothic"/>
                <a:cs typeface="MS PGothic"/>
              </a:rPr>
              <a:t>富士の風や扇にのせて江戸土産</a:t>
            </a:r>
          </a:p>
          <a:p>
            <a:pPr lvl="1">
              <a:buFontTx/>
              <a:buNone/>
            </a:pPr>
            <a:r>
              <a:rPr lang="en-CA" altLang="ja-JP" i="1" smtClean="0">
                <a:ea typeface="MS PGothic"/>
                <a:cs typeface="MS PGothic"/>
              </a:rPr>
              <a:t>fuji no kaze ya oogi ni nosete Edo miyage</a:t>
            </a:r>
          </a:p>
          <a:p>
            <a:pPr lvl="1">
              <a:buFontTx/>
              <a:buNone/>
            </a:pPr>
            <a:endParaRPr lang="en-CA" altLang="ja-JP" b="1" i="1" smtClean="0">
              <a:ea typeface="MS PGothic"/>
              <a:cs typeface="MS PGothic"/>
            </a:endParaRPr>
          </a:p>
          <a:p>
            <a:pPr lvl="1">
              <a:buFontTx/>
              <a:buNone/>
            </a:pPr>
            <a:r>
              <a:rPr lang="en-CA" altLang="ja-JP" b="1" smtClean="0">
                <a:ea typeface="MS PGothic"/>
                <a:cs typeface="MS PGothic"/>
              </a:rPr>
              <a:t>English Translation:</a:t>
            </a:r>
          </a:p>
          <a:p>
            <a:pPr lvl="1">
              <a:buFontTx/>
              <a:buNone/>
            </a:pPr>
            <a:r>
              <a:rPr lang="en-CA" altLang="ja-JP" i="1" smtClean="0">
                <a:ea typeface="MS PGothic"/>
                <a:cs typeface="MS PGothic"/>
              </a:rPr>
              <a:t>The wind of Mt. Fuji</a:t>
            </a:r>
          </a:p>
          <a:p>
            <a:pPr lvl="1">
              <a:buFontTx/>
              <a:buNone/>
            </a:pPr>
            <a:r>
              <a:rPr lang="en-CA" altLang="ja-JP" i="1" smtClean="0">
                <a:ea typeface="MS PGothic"/>
                <a:cs typeface="MS PGothic"/>
              </a:rPr>
              <a:t>I've brought on my fan!</a:t>
            </a:r>
          </a:p>
          <a:p>
            <a:pPr lvl="1">
              <a:buFontTx/>
              <a:buNone/>
            </a:pPr>
            <a:r>
              <a:rPr lang="en-CA" altLang="ja-JP" i="1" smtClean="0">
                <a:ea typeface="MS PGothic"/>
                <a:cs typeface="MS PGothic"/>
              </a:rPr>
              <a:t>A gift from Edo</a:t>
            </a:r>
            <a:endParaRPr lang="en-CA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BlackChancery" pitchFamily="2" charset="0"/>
              </a:rPr>
              <a:t>Poetic Forms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sz="4000" b="1" dirty="0" smtClean="0">
                <a:latin typeface="BlackChancery" pitchFamily="2" charset="0"/>
              </a:rPr>
              <a:t>Ode: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dirty="0" smtClean="0"/>
              <a:t>First developed by ancient Greeks</a:t>
            </a:r>
            <a:endParaRPr lang="en-CA" sz="2800" dirty="0" smtClean="0"/>
          </a:p>
          <a:p>
            <a:pPr>
              <a:buFont typeface="Wingdings" pitchFamily="2" charset="2"/>
              <a:buChar char="Ø"/>
            </a:pPr>
            <a:r>
              <a:rPr lang="en-CA" sz="2800" b="1" i="1" dirty="0" smtClean="0"/>
              <a:t>Has three parts: a strophe, an antistrophe, and an epode</a:t>
            </a:r>
            <a:r>
              <a:rPr lang="en-CA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dirty="0" smtClean="0"/>
              <a:t>Generally deal with a serious </a:t>
            </a:r>
            <a:r>
              <a:rPr lang="en-CA" sz="2800" b="1" i="1" dirty="0" smtClean="0"/>
              <a:t>subject</a:t>
            </a:r>
            <a:endParaRPr lang="en-CA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lackChancery" pitchFamily="2" charset="0"/>
              </a:rPr>
              <a:t>Other Poetic Forms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smtClean="0">
                <a:latin typeface="BlackChancery" pitchFamily="2" charset="0"/>
              </a:rPr>
              <a:t>Fixed Verse: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Follow a particular pattern (all of the above)</a:t>
            </a:r>
            <a:endParaRPr lang="en-CA" sz="2800" smtClean="0"/>
          </a:p>
          <a:p>
            <a:pPr>
              <a:buFont typeface="Wingdings" pitchFamily="2" charset="2"/>
              <a:buNone/>
            </a:pPr>
            <a:endParaRPr lang="en-CA" sz="1200" smtClean="0"/>
          </a:p>
          <a:p>
            <a:pPr>
              <a:buFontTx/>
              <a:buNone/>
            </a:pPr>
            <a:r>
              <a:rPr lang="en-CA" b="1" smtClean="0">
                <a:latin typeface="BlackChancery" pitchFamily="2" charset="0"/>
              </a:rPr>
              <a:t>Free Verse: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Doesn’t use meter patterns, rhyme, or any other musical pattern (opposite of Fixed)</a:t>
            </a:r>
          </a:p>
          <a:p>
            <a:pPr>
              <a:buFont typeface="Wingdings" pitchFamily="2" charset="2"/>
              <a:buNone/>
            </a:pPr>
            <a:endParaRPr lang="en-CA" sz="1200" smtClean="0"/>
          </a:p>
          <a:p>
            <a:pPr>
              <a:buFontTx/>
              <a:buNone/>
            </a:pPr>
            <a:r>
              <a:rPr lang="en-CA" b="1" smtClean="0">
                <a:latin typeface="BlackChancery" pitchFamily="2" charset="0"/>
              </a:rPr>
              <a:t>Poetry Slam: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A modern style of spoken word poetry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Highly politicized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066800"/>
          </a:xfrm>
        </p:spPr>
        <p:txBody>
          <a:bodyPr/>
          <a:lstStyle/>
          <a:p>
            <a:r>
              <a:rPr lang="en-US" sz="4000" dirty="0" smtClean="0">
                <a:latin typeface="BlackChancery" pitchFamily="2" charset="0"/>
              </a:rPr>
              <a:t>Slam Poetry Masters – Taylor Mali</a:t>
            </a:r>
            <a:endParaRPr lang="en-US" sz="4000" dirty="0">
              <a:latin typeface="BlackChancery" pitchFamily="2" charset="0"/>
            </a:endParaRPr>
          </a:p>
        </p:txBody>
      </p:sp>
      <p:pic>
        <p:nvPicPr>
          <p:cNvPr id="6" name="Taylor Mali - Like, You Know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106680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5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lackChancery" pitchFamily="2" charset="0"/>
              </a:rPr>
              <a:t>Other Poetic Forms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smtClean="0">
                <a:latin typeface="BlackChancery" pitchFamily="2" charset="0"/>
              </a:rPr>
              <a:t>Limerick: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A stanza of five lines</a:t>
            </a:r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1</a:t>
            </a:r>
            <a:r>
              <a:rPr lang="en-CA" sz="2800" b="1" i="1" baseline="30000" smtClean="0"/>
              <a:t>st</a:t>
            </a:r>
            <a:r>
              <a:rPr lang="en-CA" sz="2800" b="1" i="1" smtClean="0"/>
              <a:t> , 2</a:t>
            </a:r>
            <a:r>
              <a:rPr lang="en-CA" sz="2800" b="1" i="1" baseline="30000" smtClean="0"/>
              <a:t>nd</a:t>
            </a:r>
            <a:r>
              <a:rPr lang="en-CA" sz="2800" b="1" i="1" smtClean="0"/>
              <a:t> and 5</a:t>
            </a:r>
            <a:r>
              <a:rPr lang="en-CA" sz="2800" b="1" i="1" baseline="30000" smtClean="0"/>
              <a:t>th</a:t>
            </a:r>
            <a:r>
              <a:rPr lang="en-CA" sz="2800" b="1" i="1" smtClean="0"/>
              <a:t> usually rhyme and have three ‘feet’</a:t>
            </a:r>
            <a:endParaRPr lang="en-CA" sz="2800" smtClean="0"/>
          </a:p>
          <a:p>
            <a:pPr>
              <a:buFont typeface="Wingdings" pitchFamily="2" charset="2"/>
              <a:buChar char="Ø"/>
            </a:pPr>
            <a:r>
              <a:rPr lang="en-CA" sz="2800" b="1" i="1" smtClean="0"/>
              <a:t>The shorter 3</a:t>
            </a:r>
            <a:r>
              <a:rPr lang="en-CA" sz="2800" b="1" i="1" baseline="30000" smtClean="0"/>
              <a:t>rd</a:t>
            </a:r>
            <a:r>
              <a:rPr lang="en-CA" sz="2800" b="1" i="1" smtClean="0"/>
              <a:t> and 4</a:t>
            </a:r>
            <a:r>
              <a:rPr lang="en-CA" sz="2800" b="1" i="1" baseline="30000" smtClean="0"/>
              <a:t>th</a:t>
            </a:r>
            <a:r>
              <a:rPr lang="en-CA" sz="2800" b="1" i="1" smtClean="0"/>
              <a:t> lines also rhyme with each other, but have only two ‘feet’ of three syllables</a:t>
            </a:r>
          </a:p>
          <a:p>
            <a:pPr>
              <a:buFont typeface="Wingdings" pitchFamily="2" charset="2"/>
              <a:buNone/>
            </a:pPr>
            <a:r>
              <a:rPr lang="en-CA" sz="1600" b="1" i="1" smtClean="0"/>
              <a:t>					There once was a man from Nantucket</a:t>
            </a:r>
          </a:p>
          <a:p>
            <a:pPr>
              <a:buFont typeface="Wingdings" pitchFamily="2" charset="2"/>
              <a:buNone/>
            </a:pPr>
            <a:r>
              <a:rPr lang="en-CA" sz="1600" b="1" i="1" smtClean="0"/>
              <a:t>					Who kept all his cash in a bucket. </a:t>
            </a:r>
          </a:p>
          <a:p>
            <a:pPr>
              <a:buFont typeface="Wingdings" pitchFamily="2" charset="2"/>
              <a:buNone/>
            </a:pPr>
            <a:r>
              <a:rPr lang="en-CA" sz="1600" b="1" i="1" smtClean="0"/>
              <a:t>						But his daughter, named Nan,</a:t>
            </a:r>
          </a:p>
          <a:p>
            <a:pPr>
              <a:buFont typeface="Wingdings" pitchFamily="2" charset="2"/>
              <a:buNone/>
            </a:pPr>
            <a:r>
              <a:rPr lang="en-CA" sz="1600" b="1" i="1" smtClean="0"/>
              <a:t>						Ran away with a man</a:t>
            </a:r>
          </a:p>
          <a:p>
            <a:pPr>
              <a:buFont typeface="Wingdings" pitchFamily="2" charset="2"/>
              <a:buNone/>
            </a:pPr>
            <a:r>
              <a:rPr lang="en-CA" sz="1600" b="1" i="1" smtClean="0"/>
              <a:t>					And as for the bucket, Nantucket.</a:t>
            </a:r>
          </a:p>
          <a:p>
            <a:pPr>
              <a:buFont typeface="Wingdings" pitchFamily="2" charset="2"/>
              <a:buNone/>
            </a:pPr>
            <a:endParaRPr lang="en-CA" sz="16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lackChancery" pitchFamily="2" charset="0"/>
              </a:rPr>
              <a:t>Other Poetic Forms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CA" sz="3600" b="1" smtClean="0">
                <a:latin typeface="BlackChancery" pitchFamily="2" charset="0"/>
              </a:rPr>
              <a:t>Palindrome:</a:t>
            </a:r>
            <a:endParaRPr lang="en-CA" b="1" i="1" smtClean="0"/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Text that is read in either direction</a:t>
            </a:r>
          </a:p>
          <a:p>
            <a:pPr>
              <a:buFont typeface="Wingdings" pitchFamily="2" charset="2"/>
              <a:buChar char="Ø"/>
            </a:pPr>
            <a:r>
              <a:rPr lang="en-CA" b="1" i="1" smtClean="0"/>
              <a:t>Most often in words, but can also be in sentences and, rarely, in poems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urmericWall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TurmericWall</Template>
  <TotalTime>268</TotalTime>
  <Words>441</Words>
  <Application>Microsoft Office PowerPoint</Application>
  <PresentationFormat>On-screen Show (4:3)</PresentationFormat>
  <Paragraphs>73</Paragraphs>
  <Slides>10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TurmericWall</vt:lpstr>
      <vt:lpstr>Types of Poems</vt:lpstr>
      <vt:lpstr>Poetic Forms</vt:lpstr>
      <vt:lpstr>Shakespeare - Sonnet 130</vt:lpstr>
      <vt:lpstr>Poetic Forms</vt:lpstr>
      <vt:lpstr>Matsuo Bashō (1644–1694) </vt:lpstr>
      <vt:lpstr>Poetic Forms</vt:lpstr>
      <vt:lpstr>Other Poetic Forms</vt:lpstr>
      <vt:lpstr>Slam Poetry Masters – Taylor Mali</vt:lpstr>
      <vt:lpstr>Other Poetic Forms</vt:lpstr>
      <vt:lpstr>Other Poetic Forms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Poems</dc:title>
  <dc:creator>Todd Powell</dc:creator>
  <cp:lastModifiedBy>tpowell</cp:lastModifiedBy>
  <cp:revision>25</cp:revision>
  <dcterms:created xsi:type="dcterms:W3CDTF">2010-05-09T03:35:55Z</dcterms:created>
  <dcterms:modified xsi:type="dcterms:W3CDTF">2012-07-24T04:21:25Z</dcterms:modified>
</cp:coreProperties>
</file>