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7" r:id="rId9"/>
    <p:sldId id="269" r:id="rId10"/>
    <p:sldId id="268" r:id="rId11"/>
    <p:sldId id="271" r:id="rId12"/>
    <p:sldId id="270" r:id="rId13"/>
    <p:sldId id="264" r:id="rId14"/>
    <p:sldId id="266" r:id="rId15"/>
    <p:sldId id="261" r:id="rId16"/>
    <p:sldId id="265" r:id="rId17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1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58A53-9EC1-4E70-B3D6-359A9218554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6AAC7-BBAC-4076-B778-036236C160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B7A2E-DC9D-4FDE-AFD2-2F2222C0535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25056-922B-4230-B513-6E742863F70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7065F-90A8-4F02-935B-A4192E18A41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8FF38-98F9-4AF6-BC10-818719FBEF6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FE144-9C93-4796-B708-03693ED1909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9B151-4D99-4CBF-8F80-631203FB8D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DD0C9-94F6-4EC7-B0DD-65258E27FF6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DD2E3-F18F-4466-A2F7-B82719AC9E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609600"/>
            <a:ext cx="20193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9055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06779-086D-4177-B0DE-4EF543D39FD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8001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67563DA-89FE-4A44-81F5-7BB5B0A6ECFC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4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40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6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CA" sz="5400" b="1">
                <a:latin typeface="BlackChancery" pitchFamily="2" charset="0"/>
              </a:rPr>
              <a:t>Poetic Devices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3600" b="1">
                <a:latin typeface="BlackChancery" pitchFamily="2" charset="0"/>
              </a:rPr>
              <a:t>Yup, we’ve got to know ‘em!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Metaphor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sz="3200" b="1" i="1" dirty="0"/>
              <a:t>An analogy between two objects or ideas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Often known as a direct comparison between two objects or ideas</a:t>
            </a:r>
          </a:p>
          <a:p>
            <a:pPr>
              <a:buFont typeface="Wingdings" pitchFamily="2" charset="2"/>
              <a:buNone/>
            </a:pPr>
            <a:endParaRPr lang="en-CA" sz="14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“I am a rock.  I am an island.” – Simon &amp; Garfunkel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</a:t>
            </a:r>
            <a:r>
              <a:rPr lang="en-GB" sz="2000" b="1" i="1" dirty="0"/>
              <a:t>Be my mirror my sword and shield</a:t>
            </a:r>
            <a:r>
              <a:rPr lang="en-CA" sz="2000" b="1" i="1" dirty="0"/>
              <a:t>.” – Coldplay (Chris Martin)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 smtClean="0"/>
              <a:t>“Life is a zoo in a jungle.”  </a:t>
            </a:r>
            <a:r>
              <a:rPr lang="en-CA" sz="2000" b="1" i="1" dirty="0"/>
              <a:t>– </a:t>
            </a:r>
            <a:r>
              <a:rPr lang="en-CA" sz="2000" b="1" i="1" dirty="0" smtClean="0"/>
              <a:t>Peter De </a:t>
            </a:r>
            <a:r>
              <a:rPr lang="en-CA" sz="2000" b="1" i="1" dirty="0" err="1" smtClean="0"/>
              <a:t>Vries</a:t>
            </a:r>
            <a:endParaRPr lang="en-CA" sz="2000" b="1" i="1" dirty="0"/>
          </a:p>
          <a:p>
            <a:pPr>
              <a:buFont typeface="Wingdings" pitchFamily="2" charset="2"/>
              <a:buNone/>
            </a:pPr>
            <a:endParaRPr lang="en-CA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Simile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sz="3200" b="1" i="1" dirty="0"/>
              <a:t>A figure of speech comparing two unlike things, using “like” or “as”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Allows the two ideas to remain distinct in spite of their similarities</a:t>
            </a:r>
            <a:r>
              <a:rPr lang="en-CA" sz="3200" dirty="0"/>
              <a:t> </a:t>
            </a:r>
            <a:endParaRPr lang="en-CA" sz="3200" b="1" i="1" dirty="0"/>
          </a:p>
          <a:p>
            <a:pPr>
              <a:buFont typeface="Wingdings" pitchFamily="2" charset="2"/>
              <a:buNone/>
            </a:pPr>
            <a:endParaRPr lang="en-CA" sz="14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“Tasty like a raindrop.” – </a:t>
            </a:r>
            <a:r>
              <a:rPr lang="en-CA" sz="2000" b="1" i="1" dirty="0" err="1"/>
              <a:t>Roxette</a:t>
            </a:r>
            <a:r>
              <a:rPr lang="en-CA" sz="2000" b="1" i="1" dirty="0"/>
              <a:t> (Annie Lennox)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</a:t>
            </a:r>
            <a:r>
              <a:rPr lang="en-GB" sz="2000" b="1" i="1" dirty="0"/>
              <a:t>Happy as a clam in mud</a:t>
            </a:r>
            <a:r>
              <a:rPr lang="en-CA" sz="2000" b="1" i="1" dirty="0"/>
              <a:t>.” – Anonymous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“Why, man, he doth bestride the narrow world like a Colossus.”    – Shakespeare (Julius Caesar)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Assonance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sz="3200" b="1" i="1" dirty="0"/>
              <a:t>The repetition of vowel sounds</a:t>
            </a:r>
          </a:p>
          <a:p>
            <a:pPr lvl="1">
              <a:buFont typeface="Wingdings" pitchFamily="2" charset="2"/>
              <a:buChar char="Ø"/>
            </a:pPr>
            <a:r>
              <a:rPr lang="en-CA" sz="2800" b="1" i="1" dirty="0"/>
              <a:t>Doesn’t have to be the </a:t>
            </a:r>
            <a:r>
              <a:rPr lang="en-CA" sz="2800" b="1" i="1" u="sng" dirty="0"/>
              <a:t>same vowel</a:t>
            </a:r>
            <a:endParaRPr lang="en-CA" sz="2800" b="1" i="1" dirty="0"/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Creates internal rhyming within phrases or sentences</a:t>
            </a:r>
            <a:r>
              <a:rPr lang="en-CA" sz="3200" dirty="0"/>
              <a:t> </a:t>
            </a:r>
            <a:endParaRPr lang="en-CA" sz="3200" b="1" i="1" dirty="0"/>
          </a:p>
          <a:p>
            <a:pPr>
              <a:buFont typeface="Wingdings" pitchFamily="2" charset="2"/>
              <a:buNone/>
            </a:pPr>
            <a:endParaRPr lang="en-CA" sz="10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“Hear the l</a:t>
            </a:r>
            <a:r>
              <a:rPr lang="en-CA" sz="2000" b="1" i="1" u="sng" dirty="0"/>
              <a:t>ar</a:t>
            </a:r>
            <a:r>
              <a:rPr lang="en-CA" sz="2000" b="1" i="1" dirty="0"/>
              <a:t>k and </a:t>
            </a:r>
            <a:r>
              <a:rPr lang="en-CA" sz="2000" b="1" i="1" dirty="0" err="1"/>
              <a:t>h</a:t>
            </a:r>
            <a:r>
              <a:rPr lang="en-CA" sz="2000" b="1" i="1" u="sng" dirty="0" err="1"/>
              <a:t>ar</a:t>
            </a:r>
            <a:r>
              <a:rPr lang="en-CA" sz="2000" b="1" i="1" dirty="0" err="1"/>
              <a:t>ken</a:t>
            </a:r>
            <a:r>
              <a:rPr lang="en-CA" sz="2000" b="1" i="1" dirty="0"/>
              <a:t> to the b</a:t>
            </a:r>
            <a:r>
              <a:rPr lang="en-CA" sz="2000" b="1" i="1" u="sng" dirty="0"/>
              <a:t>ar</a:t>
            </a:r>
            <a:r>
              <a:rPr lang="en-CA" sz="2000" b="1" i="1" dirty="0"/>
              <a:t>king of the d</a:t>
            </a:r>
            <a:r>
              <a:rPr lang="en-CA" sz="2000" b="1" i="1" u="sng" dirty="0"/>
              <a:t>o</a:t>
            </a:r>
            <a:r>
              <a:rPr lang="en-CA" sz="2000" b="1" i="1" dirty="0"/>
              <a:t>g-f</a:t>
            </a:r>
            <a:r>
              <a:rPr lang="en-CA" sz="2000" b="1" i="1" u="sng" dirty="0"/>
              <a:t>o</a:t>
            </a:r>
            <a:r>
              <a:rPr lang="en-CA" sz="2000" b="1" i="1" dirty="0"/>
              <a:t>x g</a:t>
            </a:r>
            <a:r>
              <a:rPr lang="en-CA" sz="2000" b="1" i="1" u="sng" dirty="0"/>
              <a:t>o</a:t>
            </a:r>
            <a:r>
              <a:rPr lang="en-CA" sz="2000" b="1" i="1" dirty="0"/>
              <a:t>ne to ground.” – Pink Floyd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“I’ve never seen so many Dom</a:t>
            </a:r>
            <a:r>
              <a:rPr lang="en-CA" sz="2000" b="1" i="1" u="sng" dirty="0"/>
              <a:t>i</a:t>
            </a:r>
            <a:r>
              <a:rPr lang="en-CA" sz="2000" b="1" i="1" dirty="0"/>
              <a:t>nican w</a:t>
            </a:r>
            <a:r>
              <a:rPr lang="en-CA" sz="2000" b="1" i="1" u="sng" dirty="0"/>
              <a:t>o</a:t>
            </a:r>
            <a:r>
              <a:rPr lang="en-CA" sz="2000" b="1" i="1" dirty="0"/>
              <a:t>men w</a:t>
            </a:r>
            <a:r>
              <a:rPr lang="en-CA" sz="2000" b="1" i="1" u="sng" dirty="0"/>
              <a:t>i</a:t>
            </a:r>
            <a:r>
              <a:rPr lang="en-CA" sz="2000" b="1" i="1" dirty="0"/>
              <a:t>th c</a:t>
            </a:r>
            <a:r>
              <a:rPr lang="en-CA" sz="2000" b="1" i="1" u="sng" dirty="0"/>
              <a:t>i</a:t>
            </a:r>
            <a:r>
              <a:rPr lang="en-CA" sz="2000" b="1" i="1" dirty="0"/>
              <a:t>nnamon tans.” – Will Smith (Miami)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“The m</a:t>
            </a:r>
            <a:r>
              <a:rPr lang="en-CA" sz="2000" b="1" i="1" u="sng" dirty="0"/>
              <a:t>ur</a:t>
            </a:r>
            <a:r>
              <a:rPr lang="en-CA" sz="2000" b="1" i="1" dirty="0"/>
              <a:t>m</a:t>
            </a:r>
            <a:r>
              <a:rPr lang="en-CA" sz="2000" b="1" i="1" u="sng" dirty="0"/>
              <a:t>ur</a:t>
            </a:r>
            <a:r>
              <a:rPr lang="en-CA" sz="2000" b="1" i="1" dirty="0"/>
              <a:t>ing of innum</a:t>
            </a:r>
            <a:r>
              <a:rPr lang="en-CA" sz="2000" b="1" i="1" u="sng" dirty="0"/>
              <a:t>er</a:t>
            </a:r>
            <a:r>
              <a:rPr lang="en-CA" sz="2000" b="1" i="1" dirty="0"/>
              <a:t>able bees.” – Alfred Lord Tennyson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Consonance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sz="3200" b="1" i="1" dirty="0"/>
              <a:t>The repetition of the same consonant two or more times in short succession</a:t>
            </a:r>
          </a:p>
          <a:p>
            <a:pPr>
              <a:buFont typeface="Wingdings" pitchFamily="2" charset="2"/>
              <a:buNone/>
            </a:pPr>
            <a:endParaRPr lang="en-CA" sz="18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"</a:t>
            </a:r>
            <a:r>
              <a:rPr lang="en-CA" sz="2000" b="1" i="1" u="sng" dirty="0" err="1"/>
              <a:t>p</a:t>
            </a:r>
            <a:r>
              <a:rPr lang="en-CA" sz="2000" b="1" i="1" dirty="0" err="1"/>
              <a:t>i</a:t>
            </a:r>
            <a:r>
              <a:rPr lang="en-CA" sz="2000" b="1" i="1" u="sng" dirty="0" err="1"/>
              <a:t>tt</a:t>
            </a:r>
            <a:r>
              <a:rPr lang="en-CA" sz="2000" b="1" i="1" dirty="0" err="1"/>
              <a:t>er</a:t>
            </a:r>
            <a:r>
              <a:rPr lang="en-CA" sz="2000" b="1" i="1" dirty="0"/>
              <a:t> </a:t>
            </a:r>
            <a:r>
              <a:rPr lang="en-CA" sz="2000" b="1" i="1" u="sng" dirty="0"/>
              <a:t>p</a:t>
            </a:r>
            <a:r>
              <a:rPr lang="en-CA" sz="2000" b="1" i="1" dirty="0"/>
              <a:t>a</a:t>
            </a:r>
            <a:r>
              <a:rPr lang="en-CA" sz="2000" b="1" i="1" u="sng" dirty="0"/>
              <a:t>tt</a:t>
            </a:r>
            <a:r>
              <a:rPr lang="en-CA" sz="2000" b="1" i="1" dirty="0"/>
              <a:t>er” - Anonymous</a:t>
            </a:r>
            <a:endParaRPr lang="en-CA" sz="2000" dirty="0"/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“All </a:t>
            </a:r>
            <a:r>
              <a:rPr lang="en-CA" sz="2000" b="1" i="1" u="sng" dirty="0"/>
              <a:t>m</a:t>
            </a:r>
            <a:r>
              <a:rPr lang="en-CA" sz="2000" b="1" i="1" dirty="0"/>
              <a:t>a</a:t>
            </a:r>
            <a:r>
              <a:rPr lang="en-CA" sz="2000" b="1" i="1" u="sng" dirty="0"/>
              <a:t>mm</a:t>
            </a:r>
            <a:r>
              <a:rPr lang="en-CA" sz="2000" b="1" i="1" dirty="0"/>
              <a:t>als na</a:t>
            </a:r>
            <a:r>
              <a:rPr lang="en-CA" sz="2000" b="1" i="1" u="sng" dirty="0"/>
              <a:t>m</a:t>
            </a:r>
            <a:r>
              <a:rPr lang="en-CA" sz="2000" b="1" i="1" dirty="0"/>
              <a:t>ed Sa</a:t>
            </a:r>
            <a:r>
              <a:rPr lang="en-CA" sz="2000" b="1" i="1" u="sng" dirty="0"/>
              <a:t>m</a:t>
            </a:r>
            <a:r>
              <a:rPr lang="en-CA" sz="2000" b="1" i="1" dirty="0"/>
              <a:t> are cla</a:t>
            </a:r>
            <a:r>
              <a:rPr lang="en-CA" sz="2000" b="1" i="1" u="sng" dirty="0"/>
              <a:t>mm</a:t>
            </a:r>
            <a:r>
              <a:rPr lang="en-CA" sz="2000" b="1" i="1" dirty="0"/>
              <a:t>y” - Anonymous</a:t>
            </a:r>
            <a:endParaRPr lang="en-C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Consonance, cont.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CA" sz="4400" b="1" dirty="0">
                <a:latin typeface="BlackChancery" pitchFamily="2" charset="0"/>
              </a:rPr>
              <a:t>Half Rhyme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The final consonants of the </a:t>
            </a:r>
            <a:r>
              <a:rPr lang="en-CA" sz="3200" b="1" i="1" dirty="0" smtClean="0"/>
              <a:t>words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 smtClean="0"/>
              <a:t>Really </a:t>
            </a:r>
            <a:r>
              <a:rPr lang="en-CA" sz="3200" b="1" i="1" dirty="0"/>
              <a:t>common in rap and hip hop music</a:t>
            </a:r>
            <a:endParaRPr lang="en-CA" sz="3200" dirty="0"/>
          </a:p>
          <a:p>
            <a:pPr>
              <a:buFont typeface="Wingdings" pitchFamily="2" charset="2"/>
              <a:buNone/>
            </a:pPr>
            <a:endParaRPr lang="en-CA" sz="14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"Rap </a:t>
            </a:r>
            <a:r>
              <a:rPr lang="en-CA" sz="2000" b="1" i="1" u="sng" dirty="0"/>
              <a:t>rejects</a:t>
            </a:r>
            <a:r>
              <a:rPr lang="en-CA" sz="2000" b="1" i="1" dirty="0"/>
              <a:t> my tape deck, </a:t>
            </a:r>
            <a:r>
              <a:rPr lang="en-CA" sz="2000" b="1" i="1" u="sng" dirty="0"/>
              <a:t>ejects</a:t>
            </a:r>
            <a:r>
              <a:rPr lang="en-CA" sz="2000" b="1" i="1" dirty="0"/>
              <a:t> pro</a:t>
            </a:r>
            <a:r>
              <a:rPr lang="en-CA" sz="2000" b="1" i="1" u="sng" dirty="0"/>
              <a:t>jectile</a:t>
            </a:r>
            <a:r>
              <a:rPr lang="en-CA" sz="2000" b="1" i="1" dirty="0"/>
              <a:t>/Whether Jew or </a:t>
            </a:r>
            <a:r>
              <a:rPr lang="en-CA" sz="2000" b="1" i="1" u="sng" dirty="0"/>
              <a:t>gentile</a:t>
            </a:r>
            <a:r>
              <a:rPr lang="en-CA" sz="2000" b="1" i="1" dirty="0"/>
              <a:t> I rank top per</a:t>
            </a:r>
            <a:r>
              <a:rPr lang="en-CA" sz="2000" b="1" i="1" u="sng" dirty="0"/>
              <a:t>centile</a:t>
            </a:r>
            <a:r>
              <a:rPr lang="en-CA" sz="2000" b="1" i="1" dirty="0" smtClean="0"/>
              <a:t>.  Many s</a:t>
            </a:r>
            <a:r>
              <a:rPr lang="en-CA" sz="2000" b="1" i="1" u="sng" dirty="0" smtClean="0"/>
              <a:t>tyles</a:t>
            </a:r>
            <a:r>
              <a:rPr lang="en-CA" sz="2000" b="1" i="1" dirty="0" smtClean="0"/>
              <a:t>.  More powerful than </a:t>
            </a:r>
            <a:r>
              <a:rPr lang="en-CA" sz="2000" b="1" i="1" u="sng" dirty="0" smtClean="0"/>
              <a:t>gamma rays</a:t>
            </a:r>
            <a:r>
              <a:rPr lang="en-CA" sz="2000" b="1" i="1" dirty="0" smtClean="0"/>
              <a:t> my </a:t>
            </a:r>
            <a:r>
              <a:rPr lang="en-CA" sz="2000" b="1" i="1" u="sng" dirty="0" smtClean="0"/>
              <a:t>grammar pays</a:t>
            </a:r>
            <a:r>
              <a:rPr lang="en-CA" sz="2000" b="1" i="1" dirty="0" smtClean="0"/>
              <a:t> like Carlos S</a:t>
            </a:r>
            <a:r>
              <a:rPr lang="en-CA" sz="2000" b="1" i="1" u="sng" dirty="0" smtClean="0"/>
              <a:t>antana plays</a:t>
            </a:r>
            <a:r>
              <a:rPr lang="en-CA" sz="2000" b="1" i="1" dirty="0" smtClean="0"/>
              <a:t>” </a:t>
            </a:r>
            <a:r>
              <a:rPr lang="en-CA" sz="2000" b="1" i="1" dirty="0"/>
              <a:t>- </a:t>
            </a:r>
            <a:r>
              <a:rPr lang="en-CA" sz="2000" b="1" i="1" dirty="0" err="1"/>
              <a:t>Fugees</a:t>
            </a:r>
            <a:endParaRPr lang="en-CA" sz="2000" b="1" i="1" dirty="0"/>
          </a:p>
          <a:p>
            <a:pPr>
              <a:buFont typeface="Wingdings" pitchFamily="2" charset="2"/>
              <a:buNone/>
            </a:pPr>
            <a:endParaRPr lang="en-CA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BlackChancery" pitchFamily="2" charset="0"/>
              </a:rPr>
              <a:t>Consonance, cont.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CA" sz="4400" b="1" dirty="0">
                <a:latin typeface="BlackChancery" pitchFamily="2" charset="0"/>
              </a:rPr>
              <a:t>Alliteration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Repeating the same consonant sound at the beginning of </a:t>
            </a:r>
            <a:r>
              <a:rPr lang="en-CA" sz="3200" b="1" i="1" dirty="0" smtClean="0"/>
              <a:t>two </a:t>
            </a:r>
            <a:r>
              <a:rPr lang="en-CA" sz="3200" b="1" i="1" dirty="0"/>
              <a:t>or more words in close succession</a:t>
            </a:r>
            <a:r>
              <a:rPr lang="en-CA" sz="3200" dirty="0"/>
              <a:t> </a:t>
            </a:r>
            <a:endParaRPr lang="en-CA" sz="3200" b="1" i="1" dirty="0"/>
          </a:p>
          <a:p>
            <a:pPr>
              <a:buFont typeface="Wingdings" pitchFamily="2" charset="2"/>
              <a:buNone/>
            </a:pPr>
            <a:endParaRPr lang="en-CA" sz="10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</a:t>
            </a:r>
            <a:r>
              <a:rPr lang="en-CA" sz="2000" b="1" i="1" u="sng" dirty="0"/>
              <a:t>P</a:t>
            </a:r>
            <a:r>
              <a:rPr lang="en-CA" sz="2000" b="1" i="1" dirty="0"/>
              <a:t>eter </a:t>
            </a:r>
            <a:r>
              <a:rPr lang="en-CA" sz="2000" b="1" i="1" u="sng" dirty="0"/>
              <a:t>P</a:t>
            </a:r>
            <a:r>
              <a:rPr lang="en-CA" sz="2000" b="1" i="1" dirty="0"/>
              <a:t>iper </a:t>
            </a:r>
            <a:r>
              <a:rPr lang="en-CA" sz="2000" b="1" i="1" u="sng" dirty="0"/>
              <a:t>p</a:t>
            </a:r>
            <a:r>
              <a:rPr lang="en-CA" sz="2000" b="1" i="1" dirty="0"/>
              <a:t>icked a </a:t>
            </a:r>
            <a:r>
              <a:rPr lang="en-CA" sz="2000" b="1" i="1" u="sng" dirty="0"/>
              <a:t>p</a:t>
            </a:r>
            <a:r>
              <a:rPr lang="en-CA" sz="2000" b="1" i="1" dirty="0"/>
              <a:t>eck of </a:t>
            </a:r>
            <a:r>
              <a:rPr lang="en-CA" sz="2000" b="1" i="1" u="sng" dirty="0"/>
              <a:t>p</a:t>
            </a:r>
            <a:r>
              <a:rPr lang="en-CA" sz="2000" b="1" i="1" dirty="0"/>
              <a:t>ickled </a:t>
            </a:r>
            <a:r>
              <a:rPr lang="en-CA" sz="2000" b="1" i="1" u="sng" dirty="0"/>
              <a:t>p</a:t>
            </a:r>
            <a:r>
              <a:rPr lang="en-CA" sz="2000" b="1" i="1" dirty="0"/>
              <a:t>eppers.” – </a:t>
            </a:r>
            <a:r>
              <a:rPr lang="en-CA" sz="2000" b="1" i="1" dirty="0" smtClean="0"/>
              <a:t>Nursery </a:t>
            </a:r>
            <a:r>
              <a:rPr lang="en-CA" sz="2000" b="1" i="1" dirty="0"/>
              <a:t>rhyme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Almost all of Stan Lee’s comic book </a:t>
            </a:r>
            <a:r>
              <a:rPr lang="en-CA" sz="2000" b="1" i="1" dirty="0" smtClean="0"/>
              <a:t>characters</a:t>
            </a:r>
            <a:endParaRPr lang="en-CA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BlackChancery" pitchFamily="2" charset="0"/>
              </a:rPr>
              <a:t>Stan Lee’s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48006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BlackChancery" pitchFamily="2" charset="0"/>
              </a:rPr>
              <a:t>Major Characters:</a:t>
            </a:r>
          </a:p>
          <a:p>
            <a:r>
              <a:rPr lang="en-CA" sz="1400" dirty="0"/>
              <a:t>Bruce Banner (aka The Incredible Hulk)</a:t>
            </a:r>
            <a:endParaRPr lang="en-US" sz="1400" dirty="0"/>
          </a:p>
          <a:p>
            <a:r>
              <a:rPr lang="en-CA" sz="1400" dirty="0"/>
              <a:t>Curt Connors (aka The Lizard</a:t>
            </a:r>
            <a:r>
              <a:rPr lang="en-CA" sz="1400" dirty="0" smtClean="0"/>
              <a:t>)</a:t>
            </a:r>
            <a:endParaRPr lang="en-US" sz="1400" dirty="0"/>
          </a:p>
          <a:p>
            <a:r>
              <a:rPr lang="en-CA" sz="1400" dirty="0"/>
              <a:t>Daredevil</a:t>
            </a:r>
            <a:endParaRPr lang="en-US" sz="1400" dirty="0"/>
          </a:p>
          <a:p>
            <a:r>
              <a:rPr lang="en-CA" sz="1400" dirty="0"/>
              <a:t>Doctor Doom </a:t>
            </a:r>
            <a:endParaRPr lang="en-CA" sz="1400" dirty="0" smtClean="0"/>
          </a:p>
          <a:p>
            <a:r>
              <a:rPr lang="en-CA" sz="1400" dirty="0" smtClean="0"/>
              <a:t>Fantastic </a:t>
            </a:r>
            <a:r>
              <a:rPr lang="en-CA" sz="1400" dirty="0"/>
              <a:t>Four</a:t>
            </a:r>
            <a:endParaRPr lang="en-US" sz="1400" dirty="0"/>
          </a:p>
          <a:p>
            <a:r>
              <a:rPr lang="en-CA" sz="1400" dirty="0"/>
              <a:t>Green Goblin </a:t>
            </a:r>
            <a:endParaRPr lang="en-CA" sz="1400" dirty="0" smtClean="0"/>
          </a:p>
          <a:p>
            <a:r>
              <a:rPr lang="en-CA" sz="1400" dirty="0" smtClean="0"/>
              <a:t>J</a:t>
            </a:r>
            <a:r>
              <a:rPr lang="en-CA" sz="1400" dirty="0"/>
              <a:t>. Jonah Jameson (wife was Joan Jameson</a:t>
            </a:r>
            <a:r>
              <a:rPr lang="en-CA" sz="1400" dirty="0" smtClean="0"/>
              <a:t>)</a:t>
            </a:r>
            <a:endParaRPr lang="en-US" sz="1400" dirty="0"/>
          </a:p>
          <a:p>
            <a:r>
              <a:rPr lang="en-CA" sz="1400" dirty="0"/>
              <a:t>J. Jonah Jameson, Jr. (married Marla Madison) </a:t>
            </a:r>
            <a:endParaRPr lang="en-CA" sz="1400" dirty="0" smtClean="0"/>
          </a:p>
          <a:p>
            <a:r>
              <a:rPr lang="en-CA" sz="1400" dirty="0" smtClean="0"/>
              <a:t>Matt </a:t>
            </a:r>
            <a:r>
              <a:rPr lang="en-CA" sz="1400" dirty="0"/>
              <a:t>Murdock (aka </a:t>
            </a:r>
            <a:r>
              <a:rPr lang="en-CA" sz="1400" dirty="0" smtClean="0"/>
              <a:t>Daredevil)</a:t>
            </a:r>
            <a:endParaRPr lang="en-US" sz="1400" dirty="0"/>
          </a:p>
          <a:p>
            <a:r>
              <a:rPr lang="en-CA" sz="1400" dirty="0" smtClean="0"/>
              <a:t>Otto </a:t>
            </a:r>
            <a:r>
              <a:rPr lang="en-CA" sz="1400" dirty="0" err="1"/>
              <a:t>Octavius</a:t>
            </a:r>
            <a:r>
              <a:rPr lang="en-CA" sz="1400" dirty="0"/>
              <a:t> (Doc </a:t>
            </a:r>
            <a:r>
              <a:rPr lang="en-CA" sz="1400" dirty="0" err="1"/>
              <a:t>Oc</a:t>
            </a:r>
            <a:r>
              <a:rPr lang="en-CA" sz="1400" dirty="0" smtClean="0"/>
              <a:t>)</a:t>
            </a:r>
          </a:p>
          <a:p>
            <a:pPr marL="285750" indent="-285750"/>
            <a:r>
              <a:rPr lang="en-CA" sz="1400" dirty="0"/>
              <a:t>Pepper Potts – Iron Man</a:t>
            </a:r>
            <a:endParaRPr lang="en-US" sz="1400" dirty="0"/>
          </a:p>
          <a:p>
            <a:pPr marL="285750" indent="-285750"/>
            <a:r>
              <a:rPr lang="en-CA" sz="1400" dirty="0"/>
              <a:t>Peter Parker (aka Spiderman)</a:t>
            </a:r>
            <a:endParaRPr lang="en-US" sz="1400" dirty="0"/>
          </a:p>
          <a:p>
            <a:pPr marL="285750" indent="-285750"/>
            <a:r>
              <a:rPr lang="en-CA" sz="1400" dirty="0"/>
              <a:t>Reed Richards (aka Mr. Fantastic)</a:t>
            </a:r>
            <a:endParaRPr lang="en-US" sz="1400" dirty="0"/>
          </a:p>
          <a:p>
            <a:pPr marL="285750" indent="-285750"/>
            <a:r>
              <a:rPr lang="en-CA" sz="1400" dirty="0"/>
              <a:t>Scott Summers (aka Cyclops) </a:t>
            </a:r>
          </a:p>
          <a:p>
            <a:endParaRPr lang="en-CA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9812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>
                <a:solidFill>
                  <a:schemeClr val="bg1"/>
                </a:solidFill>
                <a:latin typeface="+mn-lt"/>
              </a:rPr>
              <a:t>Silver </a:t>
            </a:r>
            <a:r>
              <a:rPr lang="en-CA" sz="1400" dirty="0">
                <a:solidFill>
                  <a:schemeClr val="bg1"/>
                </a:solidFill>
                <a:latin typeface="+mn-lt"/>
              </a:rPr>
              <a:t>Surfer </a:t>
            </a:r>
            <a:endParaRPr lang="en-CA" sz="1400" dirty="0" smtClean="0">
              <a:solidFill>
                <a:schemeClr val="bg1"/>
              </a:solidFill>
              <a:latin typeface="+mn-lt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>
                <a:solidFill>
                  <a:schemeClr val="bg1"/>
                </a:solidFill>
                <a:latin typeface="+mn-lt"/>
              </a:rPr>
              <a:t>Sue </a:t>
            </a:r>
            <a:r>
              <a:rPr lang="en-CA" sz="1400" dirty="0">
                <a:solidFill>
                  <a:schemeClr val="bg1"/>
                </a:solidFill>
                <a:latin typeface="+mn-lt"/>
              </a:rPr>
              <a:t>Storm (aka The invisible </a:t>
            </a:r>
            <a:r>
              <a:rPr lang="en-CA" sz="1400" dirty="0" smtClean="0">
                <a:solidFill>
                  <a:schemeClr val="bg1"/>
                </a:solidFill>
                <a:latin typeface="+mn-lt"/>
              </a:rPr>
              <a:t>Woman)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>
                <a:solidFill>
                  <a:schemeClr val="bg1"/>
                </a:solidFill>
                <a:latin typeface="+mn-lt"/>
              </a:rPr>
              <a:t>Victor </a:t>
            </a:r>
            <a:r>
              <a:rPr lang="en-CA" sz="1400" dirty="0">
                <a:solidFill>
                  <a:schemeClr val="bg1"/>
                </a:solidFill>
                <a:latin typeface="+mn-lt"/>
              </a:rPr>
              <a:t>Von Doom (aka Doctor Doom) </a:t>
            </a:r>
            <a:endParaRPr lang="en-CA" sz="1400" dirty="0" smtClean="0">
              <a:solidFill>
                <a:schemeClr val="bg1"/>
              </a:solidFill>
              <a:latin typeface="+mn-lt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>
                <a:solidFill>
                  <a:schemeClr val="bg1"/>
                </a:solidFill>
                <a:latin typeface="+mn-lt"/>
              </a:rPr>
              <a:t>Warren </a:t>
            </a:r>
            <a:r>
              <a:rPr lang="en-CA" sz="1400" dirty="0">
                <a:solidFill>
                  <a:schemeClr val="bg1"/>
                </a:solidFill>
                <a:latin typeface="+mn-lt"/>
              </a:rPr>
              <a:t>Worthington III (aka Angel</a:t>
            </a:r>
            <a:r>
              <a:rPr lang="en-CA" sz="140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036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1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BlackChancery" pitchFamily="2" charset="0"/>
              </a:rPr>
              <a:t>Stan Lee’s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48006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BlackChancery" pitchFamily="2" charset="0"/>
              </a:rPr>
              <a:t>Secondary </a:t>
            </a:r>
            <a:r>
              <a:rPr lang="en-US" sz="3200" dirty="0" smtClean="0">
                <a:latin typeface="BlackChancery" pitchFamily="2" charset="0"/>
              </a:rPr>
              <a:t>Characters:</a:t>
            </a:r>
          </a:p>
          <a:p>
            <a:pPr marL="0" indent="0">
              <a:buNone/>
            </a:pPr>
            <a:r>
              <a:rPr lang="en-CA" sz="1400" b="1" dirty="0"/>
              <a:t>From Spiderman:</a:t>
            </a:r>
            <a:endParaRPr lang="en-US" sz="1400" dirty="0"/>
          </a:p>
          <a:p>
            <a:r>
              <a:rPr lang="en-CA" sz="1200" dirty="0"/>
              <a:t>Betty Brant (has a brother Bennett) </a:t>
            </a:r>
            <a:endParaRPr lang="en-CA" sz="1200" dirty="0" smtClean="0"/>
          </a:p>
          <a:p>
            <a:r>
              <a:rPr lang="en-CA" sz="1200" dirty="0" smtClean="0"/>
              <a:t>Cletus </a:t>
            </a:r>
            <a:r>
              <a:rPr lang="en-CA" sz="1200" dirty="0" err="1"/>
              <a:t>Kasady</a:t>
            </a:r>
            <a:r>
              <a:rPr lang="en-CA" sz="1200" dirty="0"/>
              <a:t> (aka Carnage) </a:t>
            </a:r>
            <a:endParaRPr lang="en-CA" sz="1200" dirty="0" smtClean="0"/>
          </a:p>
          <a:p>
            <a:r>
              <a:rPr lang="en-CA" sz="1200" dirty="0" smtClean="0"/>
              <a:t>Frederick </a:t>
            </a:r>
            <a:r>
              <a:rPr lang="en-CA" sz="1200" dirty="0" err="1"/>
              <a:t>Foswell</a:t>
            </a:r>
            <a:r>
              <a:rPr lang="en-CA" sz="1200" dirty="0"/>
              <a:t> </a:t>
            </a:r>
            <a:endParaRPr lang="en-CA" sz="1200" dirty="0" smtClean="0"/>
          </a:p>
          <a:p>
            <a:r>
              <a:rPr lang="en-CA" sz="1200" dirty="0" smtClean="0"/>
              <a:t>Great </a:t>
            </a:r>
            <a:r>
              <a:rPr lang="en-CA" sz="1200" dirty="0" err="1"/>
              <a:t>Gambonnos</a:t>
            </a:r>
            <a:r>
              <a:rPr lang="en-CA" sz="1200" dirty="0"/>
              <a:t> </a:t>
            </a:r>
            <a:endParaRPr lang="en-CA" sz="1200" dirty="0" smtClean="0"/>
          </a:p>
          <a:p>
            <a:r>
              <a:rPr lang="en-CA" sz="1200" dirty="0" smtClean="0"/>
              <a:t>Man </a:t>
            </a:r>
            <a:r>
              <a:rPr lang="en-CA" sz="1200" dirty="0"/>
              <a:t>Mountain Marko </a:t>
            </a:r>
            <a:endParaRPr lang="en-CA" sz="1200" dirty="0" smtClean="0"/>
          </a:p>
          <a:p>
            <a:r>
              <a:rPr lang="en-CA" sz="1200" dirty="0" smtClean="0"/>
              <a:t>Masked </a:t>
            </a:r>
            <a:r>
              <a:rPr lang="en-CA" sz="1200" dirty="0"/>
              <a:t>Marauder </a:t>
            </a:r>
            <a:endParaRPr lang="en-CA" sz="1200" dirty="0" smtClean="0"/>
          </a:p>
          <a:p>
            <a:r>
              <a:rPr lang="en-CA" sz="1200" dirty="0" smtClean="0"/>
              <a:t>Molten </a:t>
            </a:r>
            <a:r>
              <a:rPr lang="en-CA" sz="1200" dirty="0"/>
              <a:t>Man </a:t>
            </a:r>
            <a:endParaRPr lang="en-CA" sz="1200" dirty="0" smtClean="0"/>
          </a:p>
          <a:p>
            <a:r>
              <a:rPr lang="en-CA" sz="1200" dirty="0" smtClean="0"/>
              <a:t>Princess </a:t>
            </a:r>
            <a:r>
              <a:rPr lang="en-CA" sz="1200" dirty="0"/>
              <a:t>Python </a:t>
            </a:r>
            <a:endParaRPr lang="en-CA" sz="1200" dirty="0" smtClean="0"/>
          </a:p>
          <a:p>
            <a:r>
              <a:rPr lang="en-CA" sz="1200" dirty="0" smtClean="0"/>
              <a:t>Randy </a:t>
            </a:r>
            <a:r>
              <a:rPr lang="en-CA" sz="1200" dirty="0"/>
              <a:t>Robertson </a:t>
            </a:r>
            <a:endParaRPr lang="en-CA" sz="1200" dirty="0" smtClean="0"/>
          </a:p>
          <a:p>
            <a:r>
              <a:rPr lang="en-CA" sz="1200" dirty="0" smtClean="0"/>
              <a:t>Sinister </a:t>
            </a:r>
            <a:r>
              <a:rPr lang="en-CA" sz="1200" dirty="0"/>
              <a:t>Six </a:t>
            </a:r>
            <a:endParaRPr lang="en-CA" sz="1200" dirty="0" smtClean="0"/>
          </a:p>
          <a:p>
            <a:r>
              <a:rPr lang="en-CA" sz="1200" dirty="0" smtClean="0"/>
              <a:t>Spencer </a:t>
            </a:r>
            <a:r>
              <a:rPr lang="en-CA" sz="1200" dirty="0" err="1"/>
              <a:t>Smythe</a:t>
            </a:r>
            <a:r>
              <a:rPr lang="en-CA" sz="1200" dirty="0"/>
              <a:t> </a:t>
            </a:r>
            <a:endParaRPr lang="en-CA" sz="1200" dirty="0" smtClean="0"/>
          </a:p>
          <a:p>
            <a:r>
              <a:rPr lang="en-CA" sz="1200" dirty="0" smtClean="0"/>
              <a:t>Spider-Slayer</a:t>
            </a:r>
            <a:endParaRPr lang="en-CA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505200" y="1985818"/>
            <a:ext cx="5181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+mn-lt"/>
              </a:rPr>
              <a:t>From Fantastic Four: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Black Bolt </a:t>
            </a:r>
            <a:endParaRPr lang="en-CA" sz="1200" dirty="0" smtClean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Frightful 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Four </a:t>
            </a:r>
            <a:endParaRPr lang="en-CA" sz="1200" dirty="0" smtClean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Gregory 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Gideon </a:t>
            </a:r>
            <a:endParaRPr lang="en-CA" sz="1200" dirty="0" smtClean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Mole 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Man </a:t>
            </a:r>
            <a:endParaRPr lang="en-CA" sz="1200" dirty="0" smtClean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Molecule Man</a:t>
            </a:r>
          </a:p>
          <a:p>
            <a:pPr marL="171450" indent="-171450">
              <a:buFont typeface="Wingdings" pitchFamily="2" charset="2"/>
              <a:buChar char="§"/>
            </a:pPr>
            <a:endParaRPr lang="en-CA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400" b="1" dirty="0">
                <a:solidFill>
                  <a:schemeClr val="bg1"/>
                </a:solidFill>
                <a:latin typeface="+mn-lt"/>
              </a:rPr>
              <a:t>Others: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Fin Fang </a:t>
            </a:r>
            <a:r>
              <a:rPr lang="en-CA" sz="1200" dirty="0" err="1">
                <a:solidFill>
                  <a:schemeClr val="bg1"/>
                </a:solidFill>
                <a:latin typeface="+mn-lt"/>
              </a:rPr>
              <a:t>Foom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 – Strange Tails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Grey Gargoyle – Journey Into Mystery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 smtClean="0">
                <a:solidFill>
                  <a:schemeClr val="bg1"/>
                </a:solidFill>
                <a:latin typeface="+mn-lt"/>
              </a:rPr>
              <a:t>Samuel “Happy Sam” 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Sawyer – Sgt. Fury and his Howling Commandos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Jonathon “Junior” Juniper – Sgt. Fury and the Howling Commandos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Metal Master – The Incredible Hulk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Robert “Rebel” Ralston – Sgt. Fury and his Howling Commandos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Steven Strange (aka Doctor Strange) – Strange Tales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1985818"/>
            <a:ext cx="2971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>
                <a:solidFill>
                  <a:schemeClr val="bg1"/>
                </a:solidFill>
                <a:latin typeface="+mn-lt"/>
              </a:rPr>
              <a:t>From The Avengers:</a:t>
            </a:r>
            <a:endParaRPr lang="en-US" sz="1400" dirty="0" smtClean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err="1" smtClean="0">
                <a:solidFill>
                  <a:schemeClr val="bg1"/>
                </a:solidFill>
                <a:latin typeface="+mn-lt"/>
              </a:rPr>
              <a:t>Dredmund</a:t>
            </a: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 the Druid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Dum Dum Dugan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Happy Hogan (Iron Man’s chauffeur) 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Kang the Conqueror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Living Laser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Madame Masque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 smtClean="0">
                <a:solidFill>
                  <a:schemeClr val="bg1"/>
                </a:solidFill>
                <a:latin typeface="+mn-lt"/>
              </a:rPr>
              <a:t>Mogul the Mystic Mountain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009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BlackChancery" pitchFamily="2" charset="0"/>
              </a:rPr>
              <a:t>Consonance, cont.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CA" sz="4400" b="1" dirty="0">
                <a:latin typeface="BlackChancery" pitchFamily="2" charset="0"/>
              </a:rPr>
              <a:t>Alliteration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Repeating the same consonant sound at the beginning of </a:t>
            </a:r>
            <a:r>
              <a:rPr lang="en-CA" sz="3200" b="1" i="1" dirty="0" smtClean="0"/>
              <a:t>two </a:t>
            </a:r>
            <a:r>
              <a:rPr lang="en-CA" sz="3200" b="1" i="1" dirty="0"/>
              <a:t>or more words in close succession</a:t>
            </a:r>
            <a:r>
              <a:rPr lang="en-CA" sz="3200" dirty="0"/>
              <a:t> </a:t>
            </a:r>
            <a:endParaRPr lang="en-CA" sz="3200" b="1" i="1" dirty="0"/>
          </a:p>
          <a:p>
            <a:pPr>
              <a:buFont typeface="Wingdings" pitchFamily="2" charset="2"/>
              <a:buNone/>
            </a:pPr>
            <a:endParaRPr lang="en-CA" sz="10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</a:t>
            </a:r>
            <a:r>
              <a:rPr lang="en-CA" sz="2000" b="1" i="1" u="sng" dirty="0"/>
              <a:t>P</a:t>
            </a:r>
            <a:r>
              <a:rPr lang="en-CA" sz="2000" b="1" i="1" dirty="0"/>
              <a:t>eter </a:t>
            </a:r>
            <a:r>
              <a:rPr lang="en-CA" sz="2000" b="1" i="1" u="sng" dirty="0"/>
              <a:t>P</a:t>
            </a:r>
            <a:r>
              <a:rPr lang="en-CA" sz="2000" b="1" i="1" dirty="0"/>
              <a:t>iper </a:t>
            </a:r>
            <a:r>
              <a:rPr lang="en-CA" sz="2000" b="1" i="1" u="sng" dirty="0"/>
              <a:t>p</a:t>
            </a:r>
            <a:r>
              <a:rPr lang="en-CA" sz="2000" b="1" i="1" dirty="0"/>
              <a:t>icked a </a:t>
            </a:r>
            <a:r>
              <a:rPr lang="en-CA" sz="2000" b="1" i="1" u="sng" dirty="0"/>
              <a:t>p</a:t>
            </a:r>
            <a:r>
              <a:rPr lang="en-CA" sz="2000" b="1" i="1" dirty="0"/>
              <a:t>eck of </a:t>
            </a:r>
            <a:r>
              <a:rPr lang="en-CA" sz="2000" b="1" i="1" u="sng" dirty="0"/>
              <a:t>p</a:t>
            </a:r>
            <a:r>
              <a:rPr lang="en-CA" sz="2000" b="1" i="1" dirty="0"/>
              <a:t>ickled </a:t>
            </a:r>
            <a:r>
              <a:rPr lang="en-CA" sz="2000" b="1" i="1" u="sng" dirty="0"/>
              <a:t>p</a:t>
            </a:r>
            <a:r>
              <a:rPr lang="en-CA" sz="2000" b="1" i="1" dirty="0"/>
              <a:t>eppers.” – </a:t>
            </a:r>
            <a:r>
              <a:rPr lang="en-CA" sz="2000" b="1" i="1" dirty="0" smtClean="0"/>
              <a:t>Nursery </a:t>
            </a:r>
            <a:r>
              <a:rPr lang="en-CA" sz="2000" b="1" i="1" dirty="0"/>
              <a:t>rhyme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Almost all of Stan Lee’s comic book characters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Many professional sports </a:t>
            </a:r>
            <a:r>
              <a:rPr lang="en-CA" sz="2000" b="1" i="1" dirty="0" smtClean="0"/>
              <a:t>teams</a:t>
            </a:r>
            <a:endParaRPr lang="en-CA" sz="2000" b="1" i="1" dirty="0"/>
          </a:p>
        </p:txBody>
      </p:sp>
    </p:spTree>
    <p:extLst>
      <p:ext uri="{BB962C8B-B14F-4D97-AF65-F5344CB8AC3E}">
        <p14:creationId xmlns:p14="http://schemas.microsoft.com/office/powerpoint/2010/main" val="37042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BlackChancery" pitchFamily="2" charset="0"/>
              </a:rPr>
              <a:t>Sports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60960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latin typeface="BlackChancery" pitchFamily="2" charset="0"/>
              </a:rPr>
              <a:t>NHL:</a:t>
            </a:r>
            <a:endParaRPr lang="en-US" sz="1800" dirty="0" smtClean="0">
              <a:latin typeface="BlackChancery" pitchFamily="2" charset="0"/>
            </a:endParaRPr>
          </a:p>
          <a:p>
            <a:r>
              <a:rPr lang="en-CA" sz="1200" dirty="0"/>
              <a:t>Philadelphia Flyers</a:t>
            </a:r>
            <a:endParaRPr lang="en-US" sz="1200" dirty="0"/>
          </a:p>
          <a:p>
            <a:r>
              <a:rPr lang="en-CA" sz="1200" dirty="0"/>
              <a:t>Pittsburgh Penguins</a:t>
            </a:r>
            <a:endParaRPr lang="en-US" sz="1200" dirty="0"/>
          </a:p>
          <a:p>
            <a:r>
              <a:rPr lang="en-CA" sz="1200" dirty="0"/>
              <a:t>Boston Bruins</a:t>
            </a:r>
            <a:endParaRPr lang="en-US" sz="1200" dirty="0"/>
          </a:p>
          <a:p>
            <a:r>
              <a:rPr lang="en-CA" sz="1200" dirty="0"/>
              <a:t>San Jose </a:t>
            </a:r>
            <a:r>
              <a:rPr lang="en-CA" sz="1200" dirty="0" smtClean="0"/>
              <a:t>Sharks</a:t>
            </a:r>
            <a:endParaRPr lang="en-US" sz="1200" dirty="0"/>
          </a:p>
          <a:p>
            <a:pPr marL="0" indent="0">
              <a:buNone/>
            </a:pPr>
            <a:r>
              <a:rPr lang="en-CA" sz="1200" b="1" dirty="0"/>
              <a:t>Past NHL:</a:t>
            </a:r>
            <a:endParaRPr lang="en-US" sz="1200" b="1" dirty="0"/>
          </a:p>
          <a:p>
            <a:r>
              <a:rPr lang="en-CA" sz="1200" dirty="0"/>
              <a:t>Montreal Maroons</a:t>
            </a:r>
            <a:endParaRPr lang="en-US" sz="1200" dirty="0"/>
          </a:p>
          <a:p>
            <a:pPr marL="0" indent="0">
              <a:buNone/>
            </a:pPr>
            <a:endParaRPr lang="en-CA" sz="1400" dirty="0" smtClean="0"/>
          </a:p>
          <a:p>
            <a:pPr marL="0" indent="0">
              <a:buNone/>
            </a:pPr>
            <a:r>
              <a:rPr lang="en-US" sz="1800" dirty="0" smtClean="0">
                <a:latin typeface="BlackChancery" pitchFamily="2" charset="0"/>
              </a:rPr>
              <a:t>MLB (Baseball):</a:t>
            </a:r>
            <a:endParaRPr lang="en-CA" sz="1800" dirty="0" smtClean="0"/>
          </a:p>
          <a:p>
            <a:r>
              <a:rPr lang="en-CA" sz="1200" dirty="0"/>
              <a:t>New York Yankees</a:t>
            </a:r>
            <a:endParaRPr lang="en-US" sz="1200" dirty="0"/>
          </a:p>
          <a:p>
            <a:r>
              <a:rPr lang="en-CA" sz="1200" dirty="0"/>
              <a:t>Los Angeles Angels of Anaheim</a:t>
            </a:r>
            <a:endParaRPr lang="en-US" sz="1200" dirty="0"/>
          </a:p>
          <a:p>
            <a:r>
              <a:rPr lang="en-CA" sz="1200" dirty="0"/>
              <a:t>Miami Marlins (used to be Florida Marlins)</a:t>
            </a:r>
            <a:endParaRPr lang="en-US" sz="1200" dirty="0"/>
          </a:p>
          <a:p>
            <a:r>
              <a:rPr lang="en-CA" sz="1200" dirty="0"/>
              <a:t>Philadelphia Phillies</a:t>
            </a:r>
            <a:endParaRPr lang="en-US" sz="1200" dirty="0"/>
          </a:p>
          <a:p>
            <a:r>
              <a:rPr lang="en-CA" sz="1200" dirty="0"/>
              <a:t>Chicago Cubs (</a:t>
            </a:r>
            <a:r>
              <a:rPr lang="en-CA" sz="1200" dirty="0" err="1"/>
              <a:t>sorta</a:t>
            </a:r>
            <a:r>
              <a:rPr lang="en-CA" sz="1200" dirty="0"/>
              <a:t>)</a:t>
            </a:r>
            <a:endParaRPr lang="en-US" sz="1200" dirty="0"/>
          </a:p>
          <a:p>
            <a:r>
              <a:rPr lang="en-CA" sz="1200" dirty="0"/>
              <a:t>Pittsburgh </a:t>
            </a:r>
            <a:r>
              <a:rPr lang="en-CA" sz="1200" dirty="0" smtClean="0"/>
              <a:t>Pirates</a:t>
            </a:r>
            <a:endParaRPr lang="en-US" sz="1200" dirty="0"/>
          </a:p>
          <a:p>
            <a:pPr marL="0" indent="0">
              <a:buNone/>
            </a:pPr>
            <a:r>
              <a:rPr lang="en-CA" sz="1200" b="1" dirty="0"/>
              <a:t>Past MLB:</a:t>
            </a:r>
            <a:endParaRPr lang="en-US" sz="1200" b="1" dirty="0"/>
          </a:p>
          <a:p>
            <a:r>
              <a:rPr lang="en-CA" sz="1200" dirty="0"/>
              <a:t>Anaheim Angels (now Los Angeles Angels of Anaheim)</a:t>
            </a:r>
            <a:endParaRPr lang="en-US" sz="1200" dirty="0"/>
          </a:p>
          <a:p>
            <a:r>
              <a:rPr lang="en-CA" sz="1200" dirty="0"/>
              <a:t>Boston </a:t>
            </a:r>
            <a:r>
              <a:rPr lang="en-CA" sz="1200" dirty="0" err="1"/>
              <a:t>Beaneaters</a:t>
            </a:r>
            <a:r>
              <a:rPr lang="en-CA" sz="1200" dirty="0"/>
              <a:t>, Boston Braves, </a:t>
            </a:r>
            <a:r>
              <a:rPr lang="en-CA" sz="1200" dirty="0" smtClean="0"/>
              <a:t>Boston </a:t>
            </a:r>
            <a:r>
              <a:rPr lang="en-CA" sz="1200" dirty="0"/>
              <a:t>Bees (now Atlanta Braves)</a:t>
            </a:r>
            <a:endParaRPr lang="en-US" sz="1200" dirty="0"/>
          </a:p>
          <a:p>
            <a:r>
              <a:rPr lang="en-CA" sz="1200" dirty="0"/>
              <a:t>Chicago Colts (now Chicago Cubs)</a:t>
            </a:r>
            <a:endParaRPr lang="en-US" sz="1200" dirty="0"/>
          </a:p>
          <a:p>
            <a:endParaRPr lang="en-CA" sz="1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0"/>
            <a:ext cx="3810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  <a:latin typeface="BlackChancery" pitchFamily="2" charset="0"/>
              </a:rPr>
              <a:t>NBA: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New Jersey Nets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New York Knickerbockers (Knicks)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Cleveland Cavaliers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Washington Wizards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Los Angeles Lakers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San Antonio Spurs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r>
              <a:rPr lang="en-CA" sz="1200" b="1" dirty="0" smtClean="0">
                <a:solidFill>
                  <a:schemeClr val="bg1"/>
                </a:solidFill>
                <a:latin typeface="+mn-lt"/>
              </a:rPr>
              <a:t>Past </a:t>
            </a:r>
            <a:r>
              <a:rPr lang="en-CA" sz="1200" b="1" dirty="0">
                <a:solidFill>
                  <a:schemeClr val="bg1"/>
                </a:solidFill>
                <a:latin typeface="+mn-lt"/>
              </a:rPr>
              <a:t>NBA: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Rochester Royals (now Sacramento Kings)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Kansas City Kings (now Sacramento Kings)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New York Nets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Buffalo </a:t>
            </a:r>
            <a:r>
              <a:rPr lang="en-CA" sz="1200" dirty="0" err="1">
                <a:solidFill>
                  <a:schemeClr val="bg1"/>
                </a:solidFill>
                <a:latin typeface="+mn-lt"/>
              </a:rPr>
              <a:t>Bisons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 (now Atlanta Hawks)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Seattle Supersonics (now Oklahoma City Thunder)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CA" sz="1200" dirty="0">
                <a:solidFill>
                  <a:schemeClr val="bg1"/>
                </a:solidFill>
                <a:latin typeface="+mn-lt"/>
              </a:rPr>
              <a:t>Buffalo Braves (now Los Angeles Clippers)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52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BlackChancery" pitchFamily="2" charset="0"/>
              </a:rPr>
              <a:t>Consonance, cont.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CA" sz="4400" b="1" dirty="0">
                <a:latin typeface="BlackChancery" pitchFamily="2" charset="0"/>
              </a:rPr>
              <a:t>Alliteration</a:t>
            </a:r>
          </a:p>
          <a:p>
            <a:pPr>
              <a:buFont typeface="Wingdings" pitchFamily="2" charset="2"/>
              <a:buChar char="Ø"/>
            </a:pPr>
            <a:r>
              <a:rPr lang="en-CA" sz="3200" b="1" i="1" dirty="0"/>
              <a:t>Repeating the same consonant sound at the beginning of </a:t>
            </a:r>
            <a:r>
              <a:rPr lang="en-CA" sz="3200" b="1" i="1" dirty="0" smtClean="0"/>
              <a:t>two </a:t>
            </a:r>
            <a:r>
              <a:rPr lang="en-CA" sz="3200" b="1" i="1" dirty="0"/>
              <a:t>or more words in close succession</a:t>
            </a:r>
            <a:r>
              <a:rPr lang="en-CA" sz="3200" dirty="0"/>
              <a:t> </a:t>
            </a:r>
            <a:endParaRPr lang="en-CA" sz="3200" b="1" i="1" dirty="0"/>
          </a:p>
          <a:p>
            <a:pPr>
              <a:buFont typeface="Wingdings" pitchFamily="2" charset="2"/>
              <a:buNone/>
            </a:pPr>
            <a:endParaRPr lang="en-CA" sz="10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</a:t>
            </a:r>
            <a:r>
              <a:rPr lang="en-CA" sz="2000" b="1" i="1" u="sng" dirty="0"/>
              <a:t>P</a:t>
            </a:r>
            <a:r>
              <a:rPr lang="en-CA" sz="2000" b="1" i="1" dirty="0"/>
              <a:t>eter </a:t>
            </a:r>
            <a:r>
              <a:rPr lang="en-CA" sz="2000" b="1" i="1" u="sng" dirty="0"/>
              <a:t>P</a:t>
            </a:r>
            <a:r>
              <a:rPr lang="en-CA" sz="2000" b="1" i="1" dirty="0"/>
              <a:t>iper </a:t>
            </a:r>
            <a:r>
              <a:rPr lang="en-CA" sz="2000" b="1" i="1" u="sng" dirty="0"/>
              <a:t>p</a:t>
            </a:r>
            <a:r>
              <a:rPr lang="en-CA" sz="2000" b="1" i="1" dirty="0"/>
              <a:t>icked a </a:t>
            </a:r>
            <a:r>
              <a:rPr lang="en-CA" sz="2000" b="1" i="1" u="sng" dirty="0"/>
              <a:t>p</a:t>
            </a:r>
            <a:r>
              <a:rPr lang="en-CA" sz="2000" b="1" i="1" dirty="0"/>
              <a:t>eck of </a:t>
            </a:r>
            <a:r>
              <a:rPr lang="en-CA" sz="2000" b="1" i="1" u="sng" dirty="0"/>
              <a:t>p</a:t>
            </a:r>
            <a:r>
              <a:rPr lang="en-CA" sz="2000" b="1" i="1" dirty="0"/>
              <a:t>ickled </a:t>
            </a:r>
            <a:r>
              <a:rPr lang="en-CA" sz="2000" b="1" i="1" u="sng" dirty="0"/>
              <a:t>p</a:t>
            </a:r>
            <a:r>
              <a:rPr lang="en-CA" sz="2000" b="1" i="1" dirty="0"/>
              <a:t>eppers.” – </a:t>
            </a:r>
            <a:r>
              <a:rPr lang="en-CA" sz="2000" b="1" i="1" dirty="0" smtClean="0"/>
              <a:t>Nursery </a:t>
            </a:r>
            <a:r>
              <a:rPr lang="en-CA" sz="2000" b="1" i="1" dirty="0"/>
              <a:t>rhyme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Almost all of Stan Lee’s comic book characters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Many professional sports teams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Opening monologue – V for Vendetta</a:t>
            </a:r>
          </a:p>
        </p:txBody>
      </p:sp>
    </p:spTree>
    <p:extLst>
      <p:ext uri="{BB962C8B-B14F-4D97-AF65-F5344CB8AC3E}">
        <p14:creationId xmlns:p14="http://schemas.microsoft.com/office/powerpoint/2010/main" val="411971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sz="2600" b="1" i="1" dirty="0" err="1"/>
              <a:t>Voilà</a:t>
            </a:r>
            <a:r>
              <a:rPr lang="en-CA" sz="2600" b="1" i="1" dirty="0"/>
              <a:t>! In view, a humble vaudevillian veteran, cast vicariously as both victim and villain by the vicissitudes of fate. This visage, no mere veneer of vanity, is a vestige of the </a:t>
            </a:r>
            <a:r>
              <a:rPr lang="en-CA" sz="2600" b="1" i="1" dirty="0" err="1"/>
              <a:t>vox</a:t>
            </a:r>
            <a:r>
              <a:rPr lang="en-CA" sz="2600" b="1" i="1" dirty="0"/>
              <a:t> </a:t>
            </a:r>
            <a:r>
              <a:rPr lang="en-CA" sz="2600" b="1" i="1" dirty="0" err="1"/>
              <a:t>populi</a:t>
            </a:r>
            <a:r>
              <a:rPr lang="en-CA" sz="2600" b="1" i="1" dirty="0"/>
              <a:t>, now vacant, vanished. However, this valorous visitation of a bygone vexation stands vivified, and has vowed to vanquish these venal and virulent vermin </a:t>
            </a:r>
            <a:r>
              <a:rPr lang="en-CA" sz="2600" b="1" i="1" dirty="0" err="1"/>
              <a:t>vanguarding</a:t>
            </a:r>
            <a:r>
              <a:rPr lang="en-CA" sz="2600" b="1" i="1" dirty="0"/>
              <a:t> vice and vouchsafing the violently vicious and voracious violation of volition. The only verdict is vengeance; a vendetta held as a votive, not in vain, for the value and veracity of such shall one day vindicate the vigilant and the virtuous. Verily, this vichyssoise of verbiage veers most verbose vis-à-vis an introduction, so let me simply add that it's my very good honour to meet you and you may call me V.</a:t>
            </a:r>
            <a:r>
              <a:rPr lang="en-CA" sz="2600" i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b="1" dirty="0" err="1" smtClean="0">
                <a:latin typeface="BlackChancery" pitchFamily="2" charset="0"/>
              </a:rPr>
              <a:t>Blackalicious</a:t>
            </a:r>
            <a:r>
              <a:rPr lang="en-CA" sz="4000" b="1" dirty="0" smtClean="0">
                <a:latin typeface="BlackChancery" pitchFamily="2" charset="0"/>
              </a:rPr>
              <a:t> - Alphabet Aerobics</a:t>
            </a:r>
            <a:endParaRPr lang="en-US" sz="4000" dirty="0"/>
          </a:p>
        </p:txBody>
      </p:sp>
      <p:pic>
        <p:nvPicPr>
          <p:cNvPr id="5" name="Alphabet Aerobic's lyrics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409700"/>
            <a:ext cx="6045200" cy="45339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Onomatopoeia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sz="3200" b="1" i="1" dirty="0"/>
              <a:t>A word that imitates or suggests the source of the sound that it describes</a:t>
            </a:r>
            <a:r>
              <a:rPr lang="en-CA" sz="3200" dirty="0"/>
              <a:t> </a:t>
            </a:r>
            <a:endParaRPr lang="en-CA" sz="3200" b="1" i="1" dirty="0"/>
          </a:p>
          <a:p>
            <a:pPr lvl="1">
              <a:buFont typeface="Wingdings" pitchFamily="2" charset="2"/>
              <a:buChar char="Ø"/>
            </a:pPr>
            <a:r>
              <a:rPr lang="en-CA" sz="2400" b="1" i="1" dirty="0"/>
              <a:t>Often known as “sound words”</a:t>
            </a:r>
          </a:p>
          <a:p>
            <a:pPr lvl="1">
              <a:buFont typeface="Wingdings" pitchFamily="2" charset="2"/>
              <a:buChar char="Ø"/>
            </a:pPr>
            <a:r>
              <a:rPr lang="en-CA" sz="2400" b="1" i="1" dirty="0"/>
              <a:t>Common occurrences include animal noises</a:t>
            </a:r>
            <a:r>
              <a:rPr lang="en-CA" sz="2400" dirty="0"/>
              <a:t> </a:t>
            </a:r>
            <a:endParaRPr lang="en-CA" sz="2400" b="1" i="1" dirty="0"/>
          </a:p>
          <a:p>
            <a:pPr>
              <a:buFont typeface="Wingdings" pitchFamily="2" charset="2"/>
              <a:buNone/>
            </a:pPr>
            <a:endParaRPr lang="en-CA" sz="1400" b="1" i="1" dirty="0"/>
          </a:p>
          <a:p>
            <a:pPr>
              <a:buFont typeface="Wingdings" pitchFamily="2" charset="2"/>
              <a:buNone/>
            </a:pPr>
            <a:r>
              <a:rPr lang="en-CA" sz="2400" b="1" i="1" dirty="0"/>
              <a:t>Example: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“Snap. Crackle. Pop.” – Rice </a:t>
            </a:r>
            <a:r>
              <a:rPr lang="en-CA" sz="2000" b="1" i="1" dirty="0" err="1"/>
              <a:t>Krispies</a:t>
            </a:r>
            <a:endParaRPr lang="en-CA" sz="2000" b="1" i="1" dirty="0"/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“Biff!  Whoop!  Ka-Wham! </a:t>
            </a:r>
            <a:r>
              <a:rPr lang="en-CA" sz="2000" b="1" i="1" dirty="0" err="1"/>
              <a:t>Pow</a:t>
            </a:r>
            <a:r>
              <a:rPr lang="en-CA" sz="2000" b="1" i="1" dirty="0"/>
              <a:t>!” – Batman (70’s TV series)</a:t>
            </a:r>
          </a:p>
          <a:p>
            <a:pPr>
              <a:buFont typeface="Wingdings" pitchFamily="2" charset="2"/>
              <a:buNone/>
            </a:pPr>
            <a:r>
              <a:rPr lang="en-CA" sz="2000" b="1" i="1" dirty="0"/>
              <a:t>Marvel Comics has trademarked two words of their own invention: </a:t>
            </a:r>
            <a:r>
              <a:rPr lang="en-CA" sz="2000" b="1" i="1" u="sng" dirty="0" err="1"/>
              <a:t>thwip</a:t>
            </a:r>
            <a:r>
              <a:rPr lang="en-CA" sz="2000" b="1" i="1" u="sng" dirty="0"/>
              <a:t>!</a:t>
            </a:r>
            <a:r>
              <a:rPr lang="en-CA" sz="2000" b="1" i="1" dirty="0"/>
              <a:t> (Spider-Man’s web shooter) and </a:t>
            </a:r>
            <a:r>
              <a:rPr lang="en-CA" sz="2000" b="1" i="1" u="sng" dirty="0" err="1"/>
              <a:t>snikt</a:t>
            </a:r>
            <a:r>
              <a:rPr lang="en-CA" sz="2000" b="1" i="1" u="sng" dirty="0"/>
              <a:t>!</a:t>
            </a:r>
            <a:r>
              <a:rPr lang="en-CA" sz="2000" b="1" i="1" dirty="0"/>
              <a:t> (the switchblade-sound of Wolverine's claws locking into place)</a:t>
            </a:r>
            <a:endParaRPr lang="en-C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BlackChancery" pitchFamily="2" charset="0"/>
              </a:rPr>
              <a:t>Personification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CA" sz="3200" b="1" i="1" dirty="0" smtClean="0"/>
              <a:t>When a non-human “thing” is given human qualities</a:t>
            </a:r>
            <a:endParaRPr lang="en-CA" sz="3200" b="1" i="1" dirty="0"/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CA" sz="1200" b="1" i="1" dirty="0"/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CA" sz="3200" b="1" i="1" dirty="0"/>
              <a:t>You can personify objects</a:t>
            </a:r>
          </a:p>
          <a:p>
            <a:pPr lvl="1">
              <a:spcBef>
                <a:spcPct val="0"/>
              </a:spcBef>
              <a:buFont typeface="Wingdings" pitchFamily="2" charset="2"/>
              <a:buChar char="Ø"/>
            </a:pPr>
            <a:r>
              <a:rPr lang="en-CA" sz="2400" i="1" dirty="0"/>
              <a:t>Your computer hates me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</a:pPr>
            <a:endParaRPr lang="en-CA" sz="1200" b="1" i="1" dirty="0"/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CA" sz="3200" b="1" i="1" dirty="0"/>
              <a:t>You can personify concepts</a:t>
            </a:r>
          </a:p>
          <a:p>
            <a:pPr lvl="1">
              <a:spcBef>
                <a:spcPct val="0"/>
              </a:spcBef>
              <a:buFont typeface="Wingdings" pitchFamily="2" charset="2"/>
              <a:buChar char="Ø"/>
            </a:pPr>
            <a:r>
              <a:rPr lang="en-CA" sz="2400" i="1" dirty="0"/>
              <a:t>Time marches on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</a:pPr>
            <a:endParaRPr lang="en-CA" sz="1200" b="1" i="1" dirty="0"/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CA" sz="3200" b="1" i="1" dirty="0"/>
              <a:t>You can personify </a:t>
            </a:r>
            <a:r>
              <a:rPr lang="en-CA" sz="3200" b="1" i="1" dirty="0" smtClean="0"/>
              <a:t>animals</a:t>
            </a:r>
          </a:p>
          <a:p>
            <a:pPr lvl="1">
              <a:spcBef>
                <a:spcPct val="0"/>
              </a:spcBef>
              <a:buFont typeface="Wingdings" pitchFamily="2" charset="2"/>
              <a:buChar char="Ø"/>
            </a:pPr>
            <a:r>
              <a:rPr lang="en-CA" sz="2400" i="1" dirty="0" smtClean="0"/>
              <a:t>This one’s tricky!!</a:t>
            </a:r>
            <a:endParaRPr lang="en-CA" sz="2400" i="1" dirty="0"/>
          </a:p>
          <a:p>
            <a:pPr lvl="1">
              <a:spcBef>
                <a:spcPct val="0"/>
              </a:spcBef>
              <a:buFont typeface="Wingdings" pitchFamily="2" charset="2"/>
              <a:buChar char="Ø"/>
            </a:pPr>
            <a:r>
              <a:rPr lang="en-CA" sz="2400" i="1" dirty="0"/>
              <a:t>The birds expressed their </a:t>
            </a:r>
            <a:r>
              <a:rPr lang="en-CA" sz="2400" i="1" dirty="0" smtClean="0"/>
              <a:t>joy (????)</a:t>
            </a:r>
            <a:endParaRPr lang="en-CA" sz="2400" b="1" i="1" dirty="0"/>
          </a:p>
          <a:p>
            <a:pPr algn="r">
              <a:spcBef>
                <a:spcPct val="0"/>
              </a:spcBef>
              <a:buFont typeface="Wingdings" pitchFamily="2" charset="2"/>
              <a:buNone/>
            </a:pPr>
            <a:r>
              <a:rPr lang="en-CA" sz="1200" b="1" i="1" dirty="0"/>
              <a:t>Finis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halkboard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C Futura Casual"/>
        <a:ea typeface=""/>
        <a:cs typeface=""/>
      </a:majorFont>
      <a:minorFont>
        <a:latin typeface="CAC Futura Casu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echalkboard</Template>
  <TotalTime>483</TotalTime>
  <Words>1147</Words>
  <Application>Microsoft Office PowerPoint</Application>
  <PresentationFormat>On-screen Show (4:3)</PresentationFormat>
  <Paragraphs>180</Paragraphs>
  <Slides>16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echalkboard</vt:lpstr>
      <vt:lpstr>Poetic Devices</vt:lpstr>
      <vt:lpstr>Metaphor</vt:lpstr>
      <vt:lpstr>Simile</vt:lpstr>
      <vt:lpstr>Assonance</vt:lpstr>
      <vt:lpstr>Consonance</vt:lpstr>
      <vt:lpstr>Consonance, cont.</vt:lpstr>
      <vt:lpstr>Consonance, cont.</vt:lpstr>
      <vt:lpstr>Stan Lee’s Characters</vt:lpstr>
      <vt:lpstr>Stan Lee’s Characters</vt:lpstr>
      <vt:lpstr>Consonance, cont.</vt:lpstr>
      <vt:lpstr>Sports Teams</vt:lpstr>
      <vt:lpstr>Consonance, cont.</vt:lpstr>
      <vt:lpstr>PowerPoint Presentation</vt:lpstr>
      <vt:lpstr>Blackalicious - Alphabet Aerobics</vt:lpstr>
      <vt:lpstr>Onomatopoeia</vt:lpstr>
      <vt:lpstr>Personification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Poetic Devices</dc:title>
  <dc:creator>Todd Powell</dc:creator>
  <cp:lastModifiedBy>tpowell</cp:lastModifiedBy>
  <cp:revision>21</cp:revision>
  <dcterms:created xsi:type="dcterms:W3CDTF">2010-05-08T19:09:30Z</dcterms:created>
  <dcterms:modified xsi:type="dcterms:W3CDTF">2011-12-28T21:28:20Z</dcterms:modified>
</cp:coreProperties>
</file>