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9" r:id="rId10"/>
    <p:sldId id="273" r:id="rId11"/>
    <p:sldId id="270" r:id="rId12"/>
    <p:sldId id="271" r:id="rId13"/>
    <p:sldId id="276" r:id="rId14"/>
    <p:sldId id="272" r:id="rId15"/>
    <p:sldId id="275" r:id="rId16"/>
    <p:sldId id="274" r:id="rId17"/>
    <p:sldId id="264" r:id="rId18"/>
    <p:sldId id="265" r:id="rId19"/>
    <p:sldId id="266" r:id="rId20"/>
    <p:sldId id="267" r:id="rId21"/>
    <p:sldId id="268" r:id="rId22"/>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14B6344-808D-4DAD-8AF7-4DDE9B59C7C3}"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500ABF1-B290-4C4E-AE5A-69512AA636B4}"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AE3E802-D969-4F79-829D-D543C9F1BE5E}"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ADC8664-7457-4350-AF01-29D76F58743E}"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F21B44F-A0FC-4BBE-83B6-6795F43AC152}"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20E7E62-B92D-4EB6-B039-D4122751DCF7}"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377B50D-79BC-4217-B539-312717AE1B4D}"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A9F4C44-0521-4D56-8D30-724A0429829F}" type="slidenum">
              <a:rPr lang="en-CA" smtClean="0"/>
              <a:pPr/>
              <a:t>‹#›</a:t>
            </a:fld>
            <a:endParaRPr lang="en-CA"/>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endParaRPr lang="en-CA"/>
          </a:p>
        </p:txBody>
      </p:sp>
      <p:sp>
        <p:nvSpPr>
          <p:cNvPr id="9" name="Slide Number Placeholder 8"/>
          <p:cNvSpPr>
            <a:spLocks noGrp="1"/>
          </p:cNvSpPr>
          <p:nvPr>
            <p:ph type="sldNum" sz="quarter" idx="11"/>
          </p:nvPr>
        </p:nvSpPr>
        <p:spPr/>
        <p:txBody>
          <a:bodyPr/>
          <a:lstStyle/>
          <a:p>
            <a:fld id="{F1B266EB-FFEC-469C-B08A-8D0EA540F6FF}" type="slidenum">
              <a:rPr lang="en-CA" smtClean="0"/>
              <a:pPr/>
              <a:t>‹#›</a:t>
            </a:fld>
            <a:endParaRPr lang="en-CA"/>
          </a:p>
        </p:txBody>
      </p:sp>
      <p:sp>
        <p:nvSpPr>
          <p:cNvPr id="10" name="Footer Placeholder 9"/>
          <p:cNvSpPr>
            <a:spLocks noGrp="1"/>
          </p:cNvSpPr>
          <p:nvPr>
            <p:ph type="ftr" sz="quarter" idx="12"/>
          </p:nvPr>
        </p:nvSpPr>
        <p:spPr/>
        <p:txBody>
          <a:bodyPr/>
          <a:lstStyle/>
          <a:p>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0C20F9D-81A5-4A86-8047-300D4BF0BE18}"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6C53F4-5E60-465E-BD4B-A049A6AB5EB9}"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72C1DAD-46A0-4CDA-B4E2-5883BE599DC3}" type="slidenum">
              <a:rPr lang="en-CA" smtClean="0"/>
              <a:pPr/>
              <a:t>‹#›</a:t>
            </a:fld>
            <a:endParaRPr lang="en-C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C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CA" sz="6600" b="1" i="1" dirty="0">
                <a:solidFill>
                  <a:schemeClr val="tx1"/>
                </a:solidFill>
                <a:latin typeface="BlackChancery" pitchFamily="2" charset="0"/>
              </a:rPr>
              <a:t>Of Mice and Men</a:t>
            </a:r>
          </a:p>
        </p:txBody>
      </p:sp>
      <p:sp>
        <p:nvSpPr>
          <p:cNvPr id="2051" name="Rectangle 3"/>
          <p:cNvSpPr>
            <a:spLocks noGrp="1" noChangeArrowheads="1"/>
          </p:cNvSpPr>
          <p:nvPr>
            <p:ph type="subTitle" idx="1"/>
          </p:nvPr>
        </p:nvSpPr>
        <p:spPr/>
        <p:txBody>
          <a:bodyPr/>
          <a:lstStyle/>
          <a:p>
            <a:r>
              <a:rPr lang="en-CA" sz="3600" b="1" i="1" dirty="0">
                <a:solidFill>
                  <a:schemeClr val="tx1"/>
                </a:solidFill>
              </a:rPr>
              <a:t>Metaphors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sz="4800" b="1" i="1" dirty="0">
                <a:solidFill>
                  <a:schemeClr val="tx1"/>
                </a:solidFill>
                <a:latin typeface="BlackChancery" pitchFamily="2" charset="0"/>
              </a:rPr>
              <a:t>Metaphors</a:t>
            </a:r>
          </a:p>
        </p:txBody>
      </p:sp>
      <p:sp>
        <p:nvSpPr>
          <p:cNvPr id="3075" name="Rectangle 3"/>
          <p:cNvSpPr>
            <a:spLocks noGrp="1" noChangeArrowheads="1"/>
          </p:cNvSpPr>
          <p:nvPr>
            <p:ph idx="1"/>
          </p:nvPr>
        </p:nvSpPr>
        <p:spPr>
          <a:xfrm>
            <a:off x="457200" y="1600200"/>
            <a:ext cx="8077200" cy="4953000"/>
          </a:xfrm>
        </p:spPr>
        <p:txBody>
          <a:bodyPr>
            <a:normAutofit/>
          </a:bodyPr>
          <a:lstStyle/>
          <a:p>
            <a:pPr>
              <a:buFontTx/>
              <a:buNone/>
            </a:pPr>
            <a:r>
              <a:rPr lang="en-CA" sz="3200" b="1" i="1" dirty="0"/>
              <a:t>Often, authors won’t actually come right out and say what some of the main issues of the story are</a:t>
            </a:r>
            <a:r>
              <a:rPr lang="en-CA" sz="3200" b="1" i="1" dirty="0" smtClean="0"/>
              <a:t>.</a:t>
            </a:r>
          </a:p>
          <a:p>
            <a:pPr>
              <a:buFontTx/>
              <a:buNone/>
            </a:pPr>
            <a:endParaRPr lang="en-CA" sz="1000" b="1" i="1" dirty="0"/>
          </a:p>
          <a:p>
            <a:pPr>
              <a:buFontTx/>
              <a:buNone/>
            </a:pPr>
            <a:r>
              <a:rPr lang="en-CA" sz="3200" b="1" i="1" dirty="0"/>
              <a:t>That would just be too easy, and it would take away from the power of the readers’ “journey” through the story</a:t>
            </a:r>
            <a:r>
              <a:rPr lang="en-CA" sz="3200" b="1" i="1" dirty="0" smtClean="0"/>
              <a:t>.</a:t>
            </a:r>
          </a:p>
          <a:p>
            <a:pPr>
              <a:buFontTx/>
              <a:buNone/>
            </a:pPr>
            <a:endParaRPr lang="en-CA" sz="1000" b="1" i="1" dirty="0"/>
          </a:p>
          <a:p>
            <a:pPr>
              <a:buFontTx/>
              <a:buNone/>
            </a:pPr>
            <a:r>
              <a:rPr lang="en-CA" sz="3200" b="1" i="1" dirty="0"/>
              <a:t>They need to “hide” the meaning in characters and situations, just like in </a:t>
            </a:r>
            <a:r>
              <a:rPr lang="en-CA" sz="3200" b="1" i="1" dirty="0" smtClean="0"/>
              <a:t>OM&amp;M</a:t>
            </a:r>
            <a:endParaRPr lang="en-CA" sz="3200" b="1" i="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20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075">
                                            <p:txEl>
                                              <p:pRg st="2" end="2"/>
                                            </p:txEl>
                                          </p:spTgt>
                                        </p:tgtEl>
                                        <p:attrNameLst>
                                          <p:attrName>style.visibility</p:attrName>
                                        </p:attrNameLst>
                                      </p:cBhvr>
                                      <p:to>
                                        <p:strVal val="visible"/>
                                      </p:to>
                                    </p:set>
                                    <p:animEffect transition="in" filter="fade">
                                      <p:cBhvr>
                                        <p:cTn id="12" dur="2000"/>
                                        <p:tgtEl>
                                          <p:spTgt spid="30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075">
                                            <p:txEl>
                                              <p:pRg st="4" end="4"/>
                                            </p:txEl>
                                          </p:spTgt>
                                        </p:tgtEl>
                                        <p:attrNameLst>
                                          <p:attrName>style.visibility</p:attrName>
                                        </p:attrNameLst>
                                      </p:cBhvr>
                                      <p:to>
                                        <p:strVal val="visible"/>
                                      </p:to>
                                    </p:set>
                                    <p:animEffect transition="in" filter="fade">
                                      <p:cBhvr>
                                        <p:cTn id="17" dur="20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CA" sz="4800" b="1" i="1" dirty="0">
                <a:solidFill>
                  <a:schemeClr val="tx1"/>
                </a:solidFill>
                <a:latin typeface="BlackChancery" pitchFamily="2" charset="0"/>
              </a:rPr>
              <a:t>Metaphors</a:t>
            </a:r>
          </a:p>
        </p:txBody>
      </p:sp>
      <p:sp>
        <p:nvSpPr>
          <p:cNvPr id="4099" name="Rectangle 3"/>
          <p:cNvSpPr>
            <a:spLocks noGrp="1" noChangeArrowheads="1"/>
          </p:cNvSpPr>
          <p:nvPr>
            <p:ph idx="1"/>
          </p:nvPr>
        </p:nvSpPr>
        <p:spPr>
          <a:xfrm>
            <a:off x="457200" y="1600200"/>
            <a:ext cx="8001000" cy="4800600"/>
          </a:xfrm>
        </p:spPr>
        <p:txBody>
          <a:bodyPr/>
          <a:lstStyle/>
          <a:p>
            <a:pPr>
              <a:buFontTx/>
              <a:buNone/>
            </a:pPr>
            <a:r>
              <a:rPr lang="en-CA" sz="3200" b="1" i="1" dirty="0"/>
              <a:t>Recognizing these, and discussing them are important in understanding some of the issues that are presented in the story</a:t>
            </a:r>
            <a:r>
              <a:rPr lang="en-CA" sz="3200" b="1" i="1" dirty="0" smtClean="0"/>
              <a:t>.</a:t>
            </a:r>
          </a:p>
          <a:p>
            <a:pPr>
              <a:buFontTx/>
              <a:buNone/>
            </a:pPr>
            <a:endParaRPr lang="en-CA" sz="1200" b="1" i="1" dirty="0"/>
          </a:p>
          <a:p>
            <a:pPr>
              <a:buFontTx/>
              <a:buNone/>
            </a:pPr>
            <a:r>
              <a:rPr lang="en-CA" sz="3200" b="1" i="1" dirty="0"/>
              <a:t>Steinbeck, we can say, uses metaphors to portray deep meaning in this story</a:t>
            </a:r>
            <a:r>
              <a:rPr lang="en-CA" sz="3200" b="1" i="1" dirty="0" smtClean="0"/>
              <a:t>.</a:t>
            </a:r>
          </a:p>
          <a:p>
            <a:pPr>
              <a:buFontTx/>
              <a:buNone/>
            </a:pPr>
            <a:endParaRPr lang="en-CA" sz="1200" b="1" i="1" dirty="0"/>
          </a:p>
          <a:p>
            <a:pPr>
              <a:buFontTx/>
              <a:buNone/>
            </a:pPr>
            <a:r>
              <a:rPr lang="en-CA" sz="3200" b="1" i="1" dirty="0"/>
              <a:t>However, it is important to understand what a metaphor is before we do this….</a:t>
            </a:r>
          </a:p>
          <a:p>
            <a:pPr>
              <a:buFontTx/>
              <a:buNone/>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2000"/>
                                        <p:tgtEl>
                                          <p:spTgt spid="40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fade">
                                      <p:cBhvr>
                                        <p:cTn id="12" dur="2000"/>
                                        <p:tgtEl>
                                          <p:spTgt spid="40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xEl>
                                              <p:pRg st="4" end="4"/>
                                            </p:txEl>
                                          </p:spTgt>
                                        </p:tgtEl>
                                        <p:attrNameLst>
                                          <p:attrName>style.visibility</p:attrName>
                                        </p:attrNameLst>
                                      </p:cBhvr>
                                      <p:to>
                                        <p:strVal val="visible"/>
                                      </p:to>
                                    </p:set>
                                    <p:animEffect transition="in" filter="fade">
                                      <p:cBhvr>
                                        <p:cTn id="17" dur="20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CA" sz="4800" b="1" i="1" dirty="0">
                <a:solidFill>
                  <a:schemeClr val="tx1"/>
                </a:solidFill>
                <a:latin typeface="BlackChancery" pitchFamily="2" charset="0"/>
              </a:rPr>
              <a:t>Metaphors</a:t>
            </a:r>
          </a:p>
        </p:txBody>
      </p:sp>
      <p:sp>
        <p:nvSpPr>
          <p:cNvPr id="5123" name="Rectangle 3"/>
          <p:cNvSpPr>
            <a:spLocks noGrp="1" noChangeArrowheads="1"/>
          </p:cNvSpPr>
          <p:nvPr>
            <p:ph idx="1"/>
          </p:nvPr>
        </p:nvSpPr>
        <p:spPr>
          <a:xfrm>
            <a:off x="457200" y="1600200"/>
            <a:ext cx="7924800" cy="4800600"/>
          </a:xfrm>
        </p:spPr>
        <p:txBody>
          <a:bodyPr/>
          <a:lstStyle/>
          <a:p>
            <a:pPr>
              <a:buFontTx/>
              <a:buNone/>
            </a:pPr>
            <a:r>
              <a:rPr lang="en-CA" sz="4000" b="1" i="1" dirty="0"/>
              <a:t>So, what is a metaphor?</a:t>
            </a:r>
          </a:p>
          <a:p>
            <a:r>
              <a:rPr lang="en-CA" sz="3200" b="1" i="1" dirty="0"/>
              <a:t>an analogy between two objects or ideas, conveyed by the use of a word instead of another</a:t>
            </a:r>
          </a:p>
          <a:p>
            <a:pPr>
              <a:buFontTx/>
              <a:buNone/>
            </a:pPr>
            <a:endParaRPr lang="en-CA" sz="3200" b="1" i="1" dirty="0"/>
          </a:p>
          <a:p>
            <a:pPr>
              <a:buFontTx/>
              <a:buNone/>
            </a:pPr>
            <a:r>
              <a:rPr lang="en-CA" sz="3200" b="1" i="1" dirty="0"/>
              <a:t>The type of metaphor that Steinbeck uses is called an “allegory.”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20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fade">
                                      <p:cBhvr>
                                        <p:cTn id="12" dur="20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Effect transition="in" filter="fade">
                                      <p:cBhvr>
                                        <p:cTn id="17" dur="20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CA" sz="4800" b="1" i="1" dirty="0">
                <a:solidFill>
                  <a:schemeClr val="tx1"/>
                </a:solidFill>
                <a:latin typeface="BlackChancery" pitchFamily="2" charset="0"/>
              </a:rPr>
              <a:t>Allegory</a:t>
            </a:r>
          </a:p>
        </p:txBody>
      </p:sp>
      <p:sp>
        <p:nvSpPr>
          <p:cNvPr id="6147" name="Rectangle 3"/>
          <p:cNvSpPr>
            <a:spLocks noGrp="1" noChangeArrowheads="1"/>
          </p:cNvSpPr>
          <p:nvPr>
            <p:ph idx="1"/>
          </p:nvPr>
        </p:nvSpPr>
        <p:spPr>
          <a:xfrm>
            <a:off x="457200" y="1600200"/>
            <a:ext cx="7924800" cy="4800600"/>
          </a:xfrm>
        </p:spPr>
        <p:txBody>
          <a:bodyPr>
            <a:normAutofit/>
          </a:bodyPr>
          <a:lstStyle/>
          <a:p>
            <a:pPr>
              <a:buFontTx/>
              <a:buNone/>
            </a:pPr>
            <a:r>
              <a:rPr lang="en-CA" sz="3200" b="1" i="1" dirty="0"/>
              <a:t>An allegory is very powerful, and also a little confusing, because of its use.</a:t>
            </a:r>
          </a:p>
          <a:p>
            <a:pPr>
              <a:buFontTx/>
              <a:buNone/>
            </a:pPr>
            <a:endParaRPr lang="en-CA" sz="1200" b="1" i="1" dirty="0"/>
          </a:p>
          <a:p>
            <a:pPr>
              <a:buFontTx/>
              <a:buNone/>
            </a:pPr>
            <a:r>
              <a:rPr lang="en-CA" sz="3200" b="1" i="1" dirty="0"/>
              <a:t>It is…</a:t>
            </a:r>
          </a:p>
          <a:p>
            <a:pPr>
              <a:buFontTx/>
              <a:buNone/>
            </a:pPr>
            <a:r>
              <a:rPr lang="en-CA" sz="3200" b="1" i="1" dirty="0"/>
              <a:t>An extended metaphor wherein a story illustrates an important attribute of the subject</a:t>
            </a:r>
            <a:r>
              <a:rPr lang="en-CA" sz="3200"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fade">
                                      <p:cBhvr>
                                        <p:cTn id="12" dur="2000"/>
                                        <p:tgtEl>
                                          <p:spTgt spid="61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xEl>
                                              <p:pRg st="3" end="3"/>
                                            </p:txEl>
                                          </p:spTgt>
                                        </p:tgtEl>
                                        <p:attrNameLst>
                                          <p:attrName>style.visibility</p:attrName>
                                        </p:attrNameLst>
                                      </p:cBhvr>
                                      <p:to>
                                        <p:strVal val="visible"/>
                                      </p:to>
                                    </p:set>
                                    <p:animEffect transition="in" filter="fade">
                                      <p:cBhvr>
                                        <p:cTn id="17" dur="20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CA" sz="4800" b="1" i="1" dirty="0">
                <a:solidFill>
                  <a:schemeClr val="tx1"/>
                </a:solidFill>
                <a:latin typeface="BlackChancery" pitchFamily="2" charset="0"/>
              </a:rPr>
              <a:t>How allegory is used</a:t>
            </a:r>
          </a:p>
        </p:txBody>
      </p:sp>
      <p:sp>
        <p:nvSpPr>
          <p:cNvPr id="7171" name="Rectangle 3"/>
          <p:cNvSpPr>
            <a:spLocks noGrp="1" noChangeArrowheads="1"/>
          </p:cNvSpPr>
          <p:nvPr>
            <p:ph idx="1"/>
          </p:nvPr>
        </p:nvSpPr>
        <p:spPr>
          <a:xfrm>
            <a:off x="457200" y="1600200"/>
            <a:ext cx="8229600" cy="5257800"/>
          </a:xfrm>
        </p:spPr>
        <p:txBody>
          <a:bodyPr>
            <a:normAutofit/>
          </a:bodyPr>
          <a:lstStyle/>
          <a:p>
            <a:pPr>
              <a:buFontTx/>
              <a:buNone/>
            </a:pPr>
            <a:r>
              <a:rPr lang="en-CA" sz="3200" b="1" i="1" dirty="0"/>
              <a:t>Steinbeck  often experimented with this style of metaphor in his stories</a:t>
            </a:r>
            <a:r>
              <a:rPr lang="en-CA" sz="3200" b="1" i="1" dirty="0" smtClean="0"/>
              <a:t>.</a:t>
            </a:r>
          </a:p>
          <a:p>
            <a:pPr>
              <a:buFontTx/>
              <a:buNone/>
            </a:pPr>
            <a:endParaRPr lang="en-CA" sz="1000" b="1" i="1" dirty="0"/>
          </a:p>
          <a:p>
            <a:pPr>
              <a:buFontTx/>
              <a:buNone/>
            </a:pPr>
            <a:r>
              <a:rPr lang="en-CA" sz="3200" b="1" i="1" dirty="0"/>
              <a:t>Of Mice and Men is a story, often called a fable, in which people and characters have a symbolic meaning intended to convey a message</a:t>
            </a:r>
            <a:r>
              <a:rPr lang="en-CA" sz="3200" b="1" i="1" dirty="0" smtClean="0"/>
              <a:t>.</a:t>
            </a:r>
          </a:p>
          <a:p>
            <a:pPr>
              <a:buFontTx/>
              <a:buNone/>
            </a:pPr>
            <a:endParaRPr lang="en-CA" sz="1000" b="1" i="1" dirty="0"/>
          </a:p>
          <a:p>
            <a:pPr>
              <a:buFontTx/>
              <a:buNone/>
            </a:pPr>
            <a:r>
              <a:rPr lang="en-CA" sz="3200" b="1" i="1" dirty="0"/>
              <a:t>Let’s have a look at one of the messages/allegories that many critics are very quick to point out…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1">
                                            <p:txEl>
                                              <p:pRg st="2" end="2"/>
                                            </p:txEl>
                                          </p:spTgt>
                                        </p:tgtEl>
                                        <p:attrNameLst>
                                          <p:attrName>style.visibility</p:attrName>
                                        </p:attrNameLst>
                                      </p:cBhvr>
                                      <p:to>
                                        <p:strVal val="visible"/>
                                      </p:to>
                                    </p:set>
                                    <p:animEffect transition="in" filter="fade">
                                      <p:cBhvr>
                                        <p:cTn id="10" dur="2000"/>
                                        <p:tgtEl>
                                          <p:spTgt spid="717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171">
                                            <p:txEl>
                                              <p:pRg st="4" end="4"/>
                                            </p:txEl>
                                          </p:spTgt>
                                        </p:tgtEl>
                                        <p:attrNameLst>
                                          <p:attrName>style.visibility</p:attrName>
                                        </p:attrNameLst>
                                      </p:cBhvr>
                                      <p:to>
                                        <p:strVal val="visible"/>
                                      </p:to>
                                    </p:set>
                                    <p:animEffect transition="in" filter="fade">
                                      <p:cBhvr>
                                        <p:cTn id="13" dur="2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p>
        </p:txBody>
      </p:sp>
      <p:sp>
        <p:nvSpPr>
          <p:cNvPr id="8195" name="Rectangle 3"/>
          <p:cNvSpPr>
            <a:spLocks noGrp="1" noChangeArrowheads="1"/>
          </p:cNvSpPr>
          <p:nvPr>
            <p:ph idx="1"/>
          </p:nvPr>
        </p:nvSpPr>
        <p:spPr/>
        <p:txBody>
          <a:bodyPr/>
          <a:lstStyle/>
          <a:p>
            <a:pPr>
              <a:buFontTx/>
              <a:buNone/>
            </a:pPr>
            <a:r>
              <a:rPr lang="en-CA" sz="3200" b="1" i="1" dirty="0"/>
              <a:t>The story of Cain and Abel, when used within the context of OM&amp;M, is called a Biblical allegory.</a:t>
            </a:r>
          </a:p>
          <a:p>
            <a:pPr>
              <a:buFontTx/>
              <a:buNone/>
            </a:pPr>
            <a:endParaRPr lang="en-CA" sz="3200" b="1" i="1" dirty="0"/>
          </a:p>
          <a:p>
            <a:pPr>
              <a:buFontTx/>
              <a:buNone/>
            </a:pPr>
            <a:r>
              <a:rPr lang="en-CA" sz="3200" b="1" i="1" dirty="0"/>
              <a:t>Who is familiar with the story??</a:t>
            </a:r>
          </a:p>
          <a:p>
            <a:pPr>
              <a:buFontTx/>
              <a:buNone/>
            </a:pPr>
            <a:r>
              <a:rPr lang="en-CA" sz="3200" b="1" i="1" dirty="0"/>
              <a:t>What are the major points??</a:t>
            </a:r>
          </a:p>
          <a:p>
            <a:pPr>
              <a:buFontTx/>
              <a:buNone/>
            </a:pPr>
            <a:endParaRPr lang="en-CA" b="1" i="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20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fade">
                                      <p:cBhvr>
                                        <p:cTn id="12" dur="2000"/>
                                        <p:tgtEl>
                                          <p:spTgt spid="81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195">
                                            <p:txEl>
                                              <p:pRg st="3" end="3"/>
                                            </p:txEl>
                                          </p:spTgt>
                                        </p:tgtEl>
                                        <p:attrNameLst>
                                          <p:attrName>style.visibility</p:attrName>
                                        </p:attrNameLst>
                                      </p:cBhvr>
                                      <p:to>
                                        <p:strVal val="visible"/>
                                      </p:to>
                                    </p:set>
                                    <p:animEffect transition="in" filter="fade">
                                      <p:cBhvr>
                                        <p:cTn id="17" dur="2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p>
        </p:txBody>
      </p:sp>
      <p:sp>
        <p:nvSpPr>
          <p:cNvPr id="9219" name="Rectangle 3"/>
          <p:cNvSpPr>
            <a:spLocks noGrp="1" noChangeArrowheads="1"/>
          </p:cNvSpPr>
          <p:nvPr>
            <p:ph idx="1"/>
          </p:nvPr>
        </p:nvSpPr>
        <p:spPr>
          <a:xfrm>
            <a:off x="457200" y="1600200"/>
            <a:ext cx="8229600" cy="4953000"/>
          </a:xfrm>
        </p:spPr>
        <p:txBody>
          <a:bodyPr>
            <a:normAutofit/>
          </a:bodyPr>
          <a:lstStyle/>
          <a:p>
            <a:pPr>
              <a:lnSpc>
                <a:spcPct val="90000"/>
              </a:lnSpc>
              <a:buFontTx/>
              <a:buNone/>
            </a:pPr>
            <a:r>
              <a:rPr lang="en-CA" sz="3200" b="1" i="1" dirty="0"/>
              <a:t>This is the story of two brothers, the sons of Adam and Eve.</a:t>
            </a:r>
          </a:p>
          <a:p>
            <a:pPr>
              <a:lnSpc>
                <a:spcPct val="90000"/>
              </a:lnSpc>
              <a:buFontTx/>
              <a:buNone/>
            </a:pPr>
            <a:r>
              <a:rPr lang="en-CA" sz="3200" b="1" i="1" dirty="0"/>
              <a:t>The story raises the question of the responsibility which men, as brothers in the family of man, must take for each other.</a:t>
            </a:r>
          </a:p>
          <a:p>
            <a:pPr>
              <a:lnSpc>
                <a:spcPct val="90000"/>
              </a:lnSpc>
              <a:buFontTx/>
              <a:buNone/>
            </a:pPr>
            <a:r>
              <a:rPr lang="en-CA" sz="3200" b="1" i="1" dirty="0"/>
              <a:t>When Cain was trying to hide from God the fact that he had killed his brother, he asked, “Am I not my brother’s keeper?”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endParaRPr lang="en-US" sz="4800" b="1" i="1" dirty="0">
              <a:solidFill>
                <a:schemeClr val="tx1"/>
              </a:solidFill>
              <a:latin typeface="BlackChancery" pitchFamily="2" charset="0"/>
            </a:endParaRPr>
          </a:p>
        </p:txBody>
      </p:sp>
      <p:sp>
        <p:nvSpPr>
          <p:cNvPr id="15363" name="Rectangle 3"/>
          <p:cNvSpPr>
            <a:spLocks noGrp="1" noChangeArrowheads="1"/>
          </p:cNvSpPr>
          <p:nvPr>
            <p:ph idx="1"/>
          </p:nvPr>
        </p:nvSpPr>
        <p:spPr>
          <a:xfrm>
            <a:off x="457200" y="1600200"/>
            <a:ext cx="8077200" cy="5257800"/>
          </a:xfrm>
        </p:spPr>
        <p:txBody>
          <a:bodyPr>
            <a:normAutofit/>
          </a:bodyPr>
          <a:lstStyle/>
          <a:p>
            <a:pPr marL="0" indent="0">
              <a:buNone/>
            </a:pPr>
            <a:r>
              <a:rPr lang="en-US" sz="3000" b="1" dirty="0"/>
              <a:t>A long time ago, just after Adam and Eve had to leave the Garden of Eden, they were very sad about disobeying God.  They asked God how they could show Him how sorry they were.  God told them that they could show Him how they felt by sacrificing a lamb, which they did.</a:t>
            </a:r>
          </a:p>
          <a:p>
            <a:pPr marL="0" indent="0">
              <a:buNone/>
            </a:pPr>
            <a:endParaRPr lang="en-US" sz="1200" b="1" dirty="0"/>
          </a:p>
          <a:p>
            <a:pPr marL="0" indent="0">
              <a:buNone/>
            </a:pPr>
            <a:r>
              <a:rPr lang="en-US" sz="3000" b="1" dirty="0"/>
              <a:t>After awhile, Adam and Eve had two sons.  Their first son was called Cain and their second was called Abel</a:t>
            </a:r>
            <a:r>
              <a:rPr lang="en-US" sz="3000" b="1" dirty="0" smtClean="0"/>
              <a:t>.</a:t>
            </a:r>
            <a:endParaRPr lang="en-US" sz="30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800" decel="100000"/>
                                        <p:tgtEl>
                                          <p:spTgt spid="15363">
                                            <p:txEl>
                                              <p:pRg st="0" end="0"/>
                                            </p:txEl>
                                          </p:spTgt>
                                        </p:tgtEl>
                                      </p:cBhvr>
                                    </p:animEffect>
                                    <p:anim calcmode="lin" valueType="num">
                                      <p:cBhvr>
                                        <p:cTn id="8" dur="800" decel="100000" fill="hold"/>
                                        <p:tgtEl>
                                          <p:spTgt spid="1536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536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536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536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536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fade">
                                      <p:cBhvr>
                                        <p:cTn id="17" dur="800" decel="100000"/>
                                        <p:tgtEl>
                                          <p:spTgt spid="15363">
                                            <p:txEl>
                                              <p:pRg st="2" end="2"/>
                                            </p:txEl>
                                          </p:spTgt>
                                        </p:tgtEl>
                                      </p:cBhvr>
                                    </p:animEffect>
                                    <p:anim calcmode="lin" valueType="num">
                                      <p:cBhvr>
                                        <p:cTn id="18" dur="800" decel="100000" fill="hold"/>
                                        <p:tgtEl>
                                          <p:spTgt spid="15363">
                                            <p:txEl>
                                              <p:pRg st="2" end="2"/>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5363">
                                            <p:txEl>
                                              <p:pRg st="2" end="2"/>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5363">
                                            <p:txEl>
                                              <p:pRg st="2" end="2"/>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5363">
                                            <p:txEl>
                                              <p:pRg st="2" end="2"/>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536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smtClean="0">
                <a:solidFill>
                  <a:schemeClr val="tx1"/>
                </a:solidFill>
                <a:latin typeface="BlackChancery" pitchFamily="2" charset="0"/>
              </a:rPr>
              <a:t>Story of Cain and Abel</a:t>
            </a:r>
            <a:endParaRPr lang="en-US" dirty="0">
              <a:solidFill>
                <a:schemeClr val="tx1"/>
              </a:solidFill>
            </a:endParaRPr>
          </a:p>
        </p:txBody>
      </p:sp>
      <p:sp>
        <p:nvSpPr>
          <p:cNvPr id="3" name="Content Placeholder 2"/>
          <p:cNvSpPr>
            <a:spLocks noGrp="1"/>
          </p:cNvSpPr>
          <p:nvPr>
            <p:ph idx="1"/>
          </p:nvPr>
        </p:nvSpPr>
        <p:spPr>
          <a:xfrm>
            <a:off x="457200" y="1600200"/>
            <a:ext cx="7848600" cy="4800600"/>
          </a:xfrm>
        </p:spPr>
        <p:txBody>
          <a:bodyPr>
            <a:normAutofit/>
          </a:bodyPr>
          <a:lstStyle/>
          <a:p>
            <a:pPr marL="0" indent="0">
              <a:buNone/>
            </a:pPr>
            <a:r>
              <a:rPr lang="en-US" sz="3000" b="1" dirty="0"/>
              <a:t>Cain was a farmer.  He grew vegetables and grains.  Abel was a shepherd who looked the family's herds.  Cain and Abel were like most siblings -- they didn't always get along.  But they were brothers and loved each other very much, despite their occasional fights</a:t>
            </a:r>
            <a:r>
              <a:rPr lang="en-US" sz="3000" b="1" dirty="0" smtClean="0"/>
              <a:t>.</a:t>
            </a:r>
          </a:p>
          <a:p>
            <a:pPr marL="0" indent="0">
              <a:buNone/>
            </a:pPr>
            <a:endParaRPr lang="en-US" sz="1200" b="1" dirty="0"/>
          </a:p>
          <a:p>
            <a:pPr marL="0" indent="0">
              <a:buNone/>
            </a:pPr>
            <a:r>
              <a:rPr lang="en-US" sz="3000" b="1" dirty="0"/>
              <a:t>Adam and Eve (their mom and dad) told Cain and Abel about the message God gave them that they should sacrifice a lamb to </a:t>
            </a:r>
            <a:r>
              <a:rPr lang="en-US" sz="3000" b="1" dirty="0" smtClean="0"/>
              <a:t>God.  </a:t>
            </a:r>
            <a:endParaRPr lang="en-US" sz="3000" b="1" dirty="0"/>
          </a:p>
        </p:txBody>
      </p:sp>
    </p:spTree>
    <p:extLst>
      <p:ext uri="{BB962C8B-B14F-4D97-AF65-F5344CB8AC3E}">
        <p14:creationId xmlns:p14="http://schemas.microsoft.com/office/powerpoint/2010/main" val="4226047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endParaRPr lang="en-US" sz="4800" b="1" i="1" dirty="0">
              <a:solidFill>
                <a:schemeClr val="tx1"/>
              </a:solidFill>
              <a:latin typeface="BlackChancery" pitchFamily="2" charset="0"/>
            </a:endParaRPr>
          </a:p>
        </p:txBody>
      </p:sp>
      <p:sp>
        <p:nvSpPr>
          <p:cNvPr id="16387" name="Rectangle 3"/>
          <p:cNvSpPr>
            <a:spLocks noGrp="1" noChangeArrowheads="1"/>
          </p:cNvSpPr>
          <p:nvPr>
            <p:ph idx="1"/>
          </p:nvPr>
        </p:nvSpPr>
        <p:spPr>
          <a:xfrm>
            <a:off x="457200" y="1600200"/>
            <a:ext cx="8001000" cy="4800600"/>
          </a:xfrm>
        </p:spPr>
        <p:txBody>
          <a:bodyPr>
            <a:noAutofit/>
          </a:bodyPr>
          <a:lstStyle/>
          <a:p>
            <a:pPr marL="0" indent="0">
              <a:buNone/>
            </a:pPr>
            <a:r>
              <a:rPr lang="en-US" sz="3000" b="1" dirty="0" smtClean="0"/>
              <a:t>This would </a:t>
            </a:r>
            <a:r>
              <a:rPr lang="en-US" sz="3000" b="1" dirty="0"/>
              <a:t>show how much they appreciated all He'd done and how sorry they were for their sins.</a:t>
            </a:r>
          </a:p>
          <a:p>
            <a:pPr marL="0" indent="0">
              <a:buNone/>
            </a:pPr>
            <a:endParaRPr lang="en-US" sz="1200" b="1" dirty="0" smtClean="0"/>
          </a:p>
          <a:p>
            <a:pPr marL="0" indent="0">
              <a:buNone/>
            </a:pPr>
            <a:r>
              <a:rPr lang="en-US" sz="3000" b="1" dirty="0" smtClean="0"/>
              <a:t>Abel </a:t>
            </a:r>
            <a:r>
              <a:rPr lang="en-US" sz="3000" b="1" dirty="0"/>
              <a:t>was very concerned that his sacrifice be special to God.  He chose his first and best lamb and offered it to the Lord.  It was hard for Abel to give up his most prized possession, but it was important to him to try his best to do as God had asked</a:t>
            </a:r>
            <a:r>
              <a:rPr lang="en-US" sz="3000" b="1" dirty="0" smtClean="0"/>
              <a:t>.</a:t>
            </a:r>
            <a:endParaRPr lang="en-US" sz="3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6387">
                                            <p:txEl>
                                              <p:pRg st="2" end="2"/>
                                            </p:txEl>
                                          </p:spTgt>
                                        </p:tgtEl>
                                        <p:attrNameLst>
                                          <p:attrName>style.visibility</p:attrName>
                                        </p:attrNameLst>
                                      </p:cBhvr>
                                      <p:to>
                                        <p:strVal val="visible"/>
                                      </p:to>
                                    </p:set>
                                    <p:animEffect transition="in" filter="fade">
                                      <p:cBhvr>
                                        <p:cTn id="7" dur="800" decel="100000"/>
                                        <p:tgtEl>
                                          <p:spTgt spid="16387">
                                            <p:txEl>
                                              <p:pRg st="2" end="2"/>
                                            </p:txEl>
                                          </p:spTgt>
                                        </p:tgtEl>
                                      </p:cBhvr>
                                    </p:animEffect>
                                    <p:anim calcmode="lin" valueType="num">
                                      <p:cBhvr>
                                        <p:cTn id="8" dur="800" decel="100000" fill="hold"/>
                                        <p:tgtEl>
                                          <p:spTgt spid="16387">
                                            <p:txEl>
                                              <p:pRg st="2" end="2"/>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6387">
                                            <p:txEl>
                                              <p:pRg st="2" end="2"/>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6387">
                                            <p:txEl>
                                              <p:pRg st="2" end="2"/>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6387">
                                            <p:txEl>
                                              <p:pRg st="2" end="2"/>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6387">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6387">
                                            <p:txEl>
                                              <p:pRg st="0" end="0"/>
                                            </p:txEl>
                                          </p:spTgt>
                                        </p:tgtEl>
                                        <p:attrNameLst>
                                          <p:attrName>style.visibility</p:attrName>
                                        </p:attrNameLst>
                                      </p:cBhvr>
                                      <p:to>
                                        <p:strVal val="visible"/>
                                      </p:to>
                                    </p:set>
                                    <p:animEffect transition="in" filter="fade">
                                      <p:cBhvr>
                                        <p:cTn id="17" dur="800" decel="100000"/>
                                        <p:tgtEl>
                                          <p:spTgt spid="16387">
                                            <p:txEl>
                                              <p:pRg st="0" end="0"/>
                                            </p:txEl>
                                          </p:spTgt>
                                        </p:tgtEl>
                                      </p:cBhvr>
                                    </p:animEffect>
                                    <p:anim calcmode="lin" valueType="num">
                                      <p:cBhvr>
                                        <p:cTn id="18" dur="800" decel="100000" fill="hold"/>
                                        <p:tgtEl>
                                          <p:spTgt spid="16387">
                                            <p:txEl>
                                              <p:pRg st="0" end="0"/>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6387">
                                            <p:txEl>
                                              <p:pRg st="0" end="0"/>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6387">
                                            <p:txEl>
                                              <p:pRg st="0" end="0"/>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6387">
                                            <p:txEl>
                                              <p:pRg st="0" end="0"/>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6387">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endParaRPr lang="en-US" sz="4800" b="1" i="1" dirty="0">
              <a:solidFill>
                <a:schemeClr val="tx1"/>
              </a:solidFill>
              <a:latin typeface="BlackChancery" pitchFamily="2" charset="0"/>
            </a:endParaRPr>
          </a:p>
        </p:txBody>
      </p:sp>
      <p:sp>
        <p:nvSpPr>
          <p:cNvPr id="17411" name="Rectangle 3"/>
          <p:cNvSpPr>
            <a:spLocks noGrp="1" noChangeArrowheads="1"/>
          </p:cNvSpPr>
          <p:nvPr>
            <p:ph idx="1"/>
          </p:nvPr>
        </p:nvSpPr>
        <p:spPr>
          <a:xfrm>
            <a:off x="457200" y="1600200"/>
            <a:ext cx="7924800" cy="4800600"/>
          </a:xfrm>
        </p:spPr>
        <p:txBody>
          <a:bodyPr/>
          <a:lstStyle/>
          <a:p>
            <a:pPr marL="0" indent="0">
              <a:buNone/>
            </a:pPr>
            <a:r>
              <a:rPr lang="en-US" sz="3000" b="1" dirty="0">
                <a:solidFill>
                  <a:schemeClr val="tx1"/>
                </a:solidFill>
              </a:rPr>
              <a:t>Cain thought his little brother was a bit silly for giving up his best lamb.  "Good grief," he thought.  "We need that lamb, God doesn't.  I'm sure He'd be just as happy if we sacrificed the runt of the litter.  In fact, why does it need to be a lamb at all?  I'm a farmer and it's been a great year for my wheat crop -- I can't use everything I've grown.  Why don't I just burn some of the extra straw I have.  That way, I won't be wasting any."</a:t>
            </a:r>
          </a:p>
          <a:p>
            <a:pPr marL="0" indent="0">
              <a:buNone/>
            </a:pPr>
            <a:endParaRPr lang="en-US" sz="12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800" decel="100000"/>
                                        <p:tgtEl>
                                          <p:spTgt spid="17411">
                                            <p:txEl>
                                              <p:pRg st="0" end="0"/>
                                            </p:txEl>
                                          </p:spTgt>
                                        </p:tgtEl>
                                      </p:cBhvr>
                                    </p:animEffect>
                                    <p:anim calcmode="lin" valueType="num">
                                      <p:cBhvr>
                                        <p:cTn id="8" dur="800" decel="100000" fill="hold"/>
                                        <p:tgtEl>
                                          <p:spTgt spid="17411">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7411">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7411">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7411">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7411">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400" b="1" i="1" dirty="0">
                <a:solidFill>
                  <a:schemeClr val="tx1"/>
                </a:solidFill>
                <a:latin typeface="BlackChancery" pitchFamily="2" charset="0"/>
              </a:rPr>
              <a:t>Story of Cain and Abel</a:t>
            </a:r>
            <a:endParaRPr lang="en-US" dirty="0"/>
          </a:p>
        </p:txBody>
      </p:sp>
      <p:sp>
        <p:nvSpPr>
          <p:cNvPr id="3" name="Content Placeholder 2"/>
          <p:cNvSpPr>
            <a:spLocks noGrp="1"/>
          </p:cNvSpPr>
          <p:nvPr>
            <p:ph idx="1"/>
          </p:nvPr>
        </p:nvSpPr>
        <p:spPr>
          <a:xfrm>
            <a:off x="457200" y="1600200"/>
            <a:ext cx="7924800" cy="4800600"/>
          </a:xfrm>
        </p:spPr>
        <p:txBody>
          <a:bodyPr>
            <a:normAutofit/>
          </a:bodyPr>
          <a:lstStyle/>
          <a:p>
            <a:pPr marL="114300" indent="0">
              <a:buNone/>
            </a:pPr>
            <a:r>
              <a:rPr lang="en-US" sz="3000" b="1" dirty="0"/>
              <a:t>Cain watched as the lamb burnt up completely on the altar, while his left over straw just smoldered a bit and never really caught fire at all</a:t>
            </a:r>
            <a:r>
              <a:rPr lang="en-US" sz="3000" b="1" dirty="0" smtClean="0"/>
              <a:t>.</a:t>
            </a:r>
          </a:p>
          <a:p>
            <a:pPr marL="114300" indent="0">
              <a:buNone/>
            </a:pPr>
            <a:endParaRPr lang="en-US" sz="1200" b="1" dirty="0" smtClean="0"/>
          </a:p>
          <a:p>
            <a:pPr marL="0" indent="0">
              <a:buNone/>
            </a:pPr>
            <a:r>
              <a:rPr lang="en-US" sz="3000" b="1" dirty="0"/>
              <a:t>That could mean only one thing!  God preferred Abel.</a:t>
            </a:r>
          </a:p>
          <a:p>
            <a:pPr marL="114300" indent="0">
              <a:buNone/>
            </a:pPr>
            <a:endParaRPr lang="en-US" sz="3000" b="1" dirty="0"/>
          </a:p>
          <a:p>
            <a:pPr marL="114300" indent="0">
              <a:buNone/>
            </a:pPr>
            <a:endParaRPr lang="en-US" dirty="0"/>
          </a:p>
        </p:txBody>
      </p:sp>
    </p:spTree>
    <p:extLst>
      <p:ext uri="{BB962C8B-B14F-4D97-AF65-F5344CB8AC3E}">
        <p14:creationId xmlns:p14="http://schemas.microsoft.com/office/powerpoint/2010/main" val="1312013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endParaRPr lang="en-US" sz="4800" b="1" i="1" dirty="0">
              <a:solidFill>
                <a:schemeClr val="tx1"/>
              </a:solidFill>
              <a:latin typeface="BlackChancery" pitchFamily="2" charset="0"/>
            </a:endParaRPr>
          </a:p>
        </p:txBody>
      </p:sp>
      <p:sp>
        <p:nvSpPr>
          <p:cNvPr id="18435" name="Rectangle 3"/>
          <p:cNvSpPr>
            <a:spLocks noGrp="1" noChangeArrowheads="1"/>
          </p:cNvSpPr>
          <p:nvPr>
            <p:ph idx="1"/>
          </p:nvPr>
        </p:nvSpPr>
        <p:spPr>
          <a:xfrm>
            <a:off x="457200" y="1600200"/>
            <a:ext cx="8001000" cy="4800600"/>
          </a:xfrm>
        </p:spPr>
        <p:txBody>
          <a:bodyPr>
            <a:normAutofit/>
          </a:bodyPr>
          <a:lstStyle/>
          <a:p>
            <a:pPr marL="0" indent="0">
              <a:buNone/>
            </a:pPr>
            <a:r>
              <a:rPr lang="en-US" sz="3000" b="1" dirty="0" smtClean="0"/>
              <a:t>Cain </a:t>
            </a:r>
            <a:r>
              <a:rPr lang="en-US" sz="3000" b="1" dirty="0"/>
              <a:t>was jealous!  He didn't take the time or the responsibility to realize that it was his decision to sacrifice straw that caused the difference in God's response to their sacrifices.  Instead, he just got angry at his brother.</a:t>
            </a:r>
          </a:p>
          <a:p>
            <a:pPr marL="0" indent="0">
              <a:buNone/>
            </a:pPr>
            <a:endParaRPr lang="en-US" sz="1200" b="1" dirty="0"/>
          </a:p>
          <a:p>
            <a:pPr marL="0" indent="0">
              <a:buNone/>
            </a:pPr>
            <a:r>
              <a:rPr lang="en-US" sz="3000" b="1" dirty="0"/>
              <a:t>Cain asked Abel to go for a walk with him, and while he was still angry, Cain struck Abel to the ground and killed him.</a:t>
            </a:r>
          </a:p>
          <a:p>
            <a:pPr marL="0" indent="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8435">
                                            <p:txEl>
                                              <p:pRg st="2" end="2"/>
                                            </p:txEl>
                                          </p:spTgt>
                                        </p:tgtEl>
                                        <p:attrNameLst>
                                          <p:attrName>style.visibility</p:attrName>
                                        </p:attrNameLst>
                                      </p:cBhvr>
                                      <p:to>
                                        <p:strVal val="visible"/>
                                      </p:to>
                                    </p:set>
                                    <p:animEffect transition="in" filter="fade">
                                      <p:cBhvr>
                                        <p:cTn id="7" dur="800" decel="100000"/>
                                        <p:tgtEl>
                                          <p:spTgt spid="18435">
                                            <p:txEl>
                                              <p:pRg st="2" end="2"/>
                                            </p:txEl>
                                          </p:spTgt>
                                        </p:tgtEl>
                                      </p:cBhvr>
                                    </p:animEffect>
                                    <p:anim calcmode="lin" valueType="num">
                                      <p:cBhvr>
                                        <p:cTn id="8" dur="800" decel="100000" fill="hold"/>
                                        <p:tgtEl>
                                          <p:spTgt spid="18435">
                                            <p:txEl>
                                              <p:pRg st="2" end="2"/>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8435">
                                            <p:txEl>
                                              <p:pRg st="2" end="2"/>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8435">
                                            <p:txEl>
                                              <p:pRg st="2" end="2"/>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5">
                                            <p:txEl>
                                              <p:pRg st="2" end="2"/>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5">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8435">
                                            <p:txEl>
                                              <p:pRg st="0" end="0"/>
                                            </p:txEl>
                                          </p:spTgt>
                                        </p:tgtEl>
                                        <p:attrNameLst>
                                          <p:attrName>style.visibility</p:attrName>
                                        </p:attrNameLst>
                                      </p:cBhvr>
                                      <p:to>
                                        <p:strVal val="visible"/>
                                      </p:to>
                                    </p:set>
                                    <p:animEffect transition="in" filter="fade">
                                      <p:cBhvr>
                                        <p:cTn id="17" dur="800" decel="100000"/>
                                        <p:tgtEl>
                                          <p:spTgt spid="18435">
                                            <p:txEl>
                                              <p:pRg st="0" end="0"/>
                                            </p:txEl>
                                          </p:spTgt>
                                        </p:tgtEl>
                                      </p:cBhvr>
                                    </p:animEffect>
                                    <p:anim calcmode="lin" valueType="num">
                                      <p:cBhvr>
                                        <p:cTn id="18" dur="800" decel="100000" fill="hold"/>
                                        <p:tgtEl>
                                          <p:spTgt spid="18435">
                                            <p:txEl>
                                              <p:pRg st="0" end="0"/>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8435">
                                            <p:txEl>
                                              <p:pRg st="0" end="0"/>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8435">
                                            <p:txEl>
                                              <p:pRg st="0" end="0"/>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8435">
                                            <p:txEl>
                                              <p:pRg st="0" end="0"/>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8435">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a:solidFill>
                  <a:schemeClr val="tx1"/>
                </a:solidFill>
                <a:latin typeface="BlackChancery" pitchFamily="2" charset="0"/>
              </a:rPr>
              <a:t>Story of Cain and Abel</a:t>
            </a:r>
            <a:endParaRPr lang="en-US" dirty="0"/>
          </a:p>
        </p:txBody>
      </p:sp>
      <p:sp>
        <p:nvSpPr>
          <p:cNvPr id="3" name="Content Placeholder 2"/>
          <p:cNvSpPr>
            <a:spLocks noGrp="1"/>
          </p:cNvSpPr>
          <p:nvPr>
            <p:ph idx="1"/>
          </p:nvPr>
        </p:nvSpPr>
        <p:spPr/>
        <p:txBody>
          <a:bodyPr>
            <a:normAutofit/>
          </a:bodyPr>
          <a:lstStyle/>
          <a:p>
            <a:pPr marL="0" indent="0">
              <a:buNone/>
            </a:pPr>
            <a:r>
              <a:rPr lang="en-US" sz="3200" b="1" dirty="0"/>
              <a:t>When Cain realized what he'd done, he was more concerned that someone might have seen what he'd done than he was sorry for his brother's death.  He looked around and sighed a breath of relief that no one was nearby.</a:t>
            </a:r>
          </a:p>
          <a:p>
            <a:pPr marL="0" indent="0">
              <a:buNone/>
            </a:pPr>
            <a:endParaRPr lang="en-US" sz="1300" b="1" dirty="0"/>
          </a:p>
          <a:p>
            <a:pPr marL="0" indent="0">
              <a:buNone/>
            </a:pPr>
            <a:r>
              <a:rPr lang="en-US" sz="3200" b="1" dirty="0"/>
              <a:t>And then the Lord spoke, "Cain, where is your brother."</a:t>
            </a:r>
          </a:p>
          <a:p>
            <a:pPr marL="0" indent="0">
              <a:buNone/>
            </a:pPr>
            <a:endParaRPr lang="en-US" sz="1300" b="1" dirty="0"/>
          </a:p>
          <a:p>
            <a:pPr marL="114300" indent="0">
              <a:buNone/>
            </a:pPr>
            <a:endParaRPr lang="en-US" dirty="0"/>
          </a:p>
        </p:txBody>
      </p:sp>
    </p:spTree>
    <p:extLst>
      <p:ext uri="{BB962C8B-B14F-4D97-AF65-F5344CB8AC3E}">
        <p14:creationId xmlns:p14="http://schemas.microsoft.com/office/powerpoint/2010/main" val="3112809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smtClean="0">
                <a:solidFill>
                  <a:schemeClr val="tx1"/>
                </a:solidFill>
                <a:latin typeface="BlackChancery" pitchFamily="2" charset="0"/>
              </a:rPr>
              <a:t>Story of Cain and Abel</a:t>
            </a:r>
            <a:endParaRPr lang="en-US" dirty="0">
              <a:solidFill>
                <a:schemeClr val="tx1"/>
              </a:solidFill>
            </a:endParaRPr>
          </a:p>
        </p:txBody>
      </p:sp>
      <p:sp>
        <p:nvSpPr>
          <p:cNvPr id="3" name="Content Placeholder 2"/>
          <p:cNvSpPr>
            <a:spLocks noGrp="1"/>
          </p:cNvSpPr>
          <p:nvPr>
            <p:ph idx="1"/>
          </p:nvPr>
        </p:nvSpPr>
        <p:spPr>
          <a:xfrm>
            <a:off x="457200" y="1600200"/>
            <a:ext cx="7924800" cy="4800600"/>
          </a:xfrm>
        </p:spPr>
        <p:txBody>
          <a:bodyPr>
            <a:normAutofit/>
          </a:bodyPr>
          <a:lstStyle/>
          <a:p>
            <a:pPr marL="0" indent="0">
              <a:buNone/>
            </a:pPr>
            <a:r>
              <a:rPr lang="en-US" sz="2800" b="1" dirty="0"/>
              <a:t>Cain shrugged, "I </a:t>
            </a:r>
            <a:r>
              <a:rPr lang="en-US" sz="2800" b="1" dirty="0" err="1"/>
              <a:t>dunno</a:t>
            </a:r>
            <a:r>
              <a:rPr lang="en-US" sz="2800" b="1" dirty="0"/>
              <a:t>!  Am I my brother's keeper?"</a:t>
            </a:r>
          </a:p>
          <a:p>
            <a:pPr marL="0" indent="0">
              <a:buNone/>
            </a:pPr>
            <a:endParaRPr lang="en-US" sz="1300" b="1" dirty="0" smtClean="0">
              <a:latin typeface="+mn-lt"/>
              <a:ea typeface="+mn-ea"/>
              <a:cs typeface="+mn-cs"/>
            </a:endParaRPr>
          </a:p>
          <a:p>
            <a:pPr marL="0" indent="0">
              <a:buNone/>
            </a:pPr>
            <a:r>
              <a:rPr lang="en-US" sz="3000" b="1" dirty="0" smtClean="0">
                <a:latin typeface="+mn-lt"/>
                <a:ea typeface="+mn-ea"/>
                <a:cs typeface="+mn-cs"/>
              </a:rPr>
              <a:t>God </a:t>
            </a:r>
            <a:r>
              <a:rPr lang="en-US" sz="3000" b="1" dirty="0">
                <a:latin typeface="+mn-lt"/>
                <a:ea typeface="+mn-ea"/>
                <a:cs typeface="+mn-cs"/>
              </a:rPr>
              <a:t>replied, "Cain, how could you be so cruel to your only brother.  He has done nothing, but try his best for Me, for his parents... and for you."</a:t>
            </a:r>
          </a:p>
          <a:p>
            <a:pPr marL="0" indent="0">
              <a:buNone/>
            </a:pPr>
            <a:endParaRPr lang="en-US" sz="1200" b="1" dirty="0">
              <a:latin typeface="+mn-lt"/>
              <a:ea typeface="+mn-ea"/>
              <a:cs typeface="+mn-cs"/>
            </a:endParaRPr>
          </a:p>
          <a:p>
            <a:pPr marL="0" indent="0">
              <a:buNone/>
            </a:pPr>
            <a:r>
              <a:rPr lang="en-US" sz="3000" b="1" dirty="0">
                <a:latin typeface="+mn-lt"/>
                <a:ea typeface="+mn-ea"/>
                <a:cs typeface="+mn-cs"/>
              </a:rPr>
              <a:t>Cain fell to the ground sobbing.  Finally, he felt the horror of what he'd done.  And he had to live with that feeling and the knowledge that he'd murdered his little brother for the rest of his life.</a:t>
            </a:r>
          </a:p>
        </p:txBody>
      </p:sp>
    </p:spTree>
    <p:extLst>
      <p:ext uri="{BB962C8B-B14F-4D97-AF65-F5344CB8AC3E}">
        <p14:creationId xmlns:p14="http://schemas.microsoft.com/office/powerpoint/2010/main" val="2835660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p>
        </p:txBody>
      </p:sp>
      <p:sp>
        <p:nvSpPr>
          <p:cNvPr id="10243" name="Rectangle 3"/>
          <p:cNvSpPr>
            <a:spLocks noGrp="1" noChangeArrowheads="1"/>
          </p:cNvSpPr>
          <p:nvPr>
            <p:ph idx="1"/>
          </p:nvPr>
        </p:nvSpPr>
        <p:spPr>
          <a:xfrm>
            <a:off x="457200" y="1600200"/>
            <a:ext cx="7924800" cy="4800600"/>
          </a:xfrm>
        </p:spPr>
        <p:txBody>
          <a:bodyPr>
            <a:normAutofit/>
          </a:bodyPr>
          <a:lstStyle/>
          <a:p>
            <a:pPr>
              <a:buFontTx/>
              <a:buNone/>
            </a:pPr>
            <a:r>
              <a:rPr lang="en-CA" sz="3200" b="1" i="1" dirty="0"/>
              <a:t>George is not </a:t>
            </a:r>
            <a:r>
              <a:rPr lang="en-CA" sz="3200" b="1" i="1" dirty="0" err="1"/>
              <a:t>Lennie’s</a:t>
            </a:r>
            <a:r>
              <a:rPr lang="en-CA" sz="3200" b="1" i="1" dirty="0"/>
              <a:t> actual brother, although he tells the boss on the farm that he is his </a:t>
            </a:r>
            <a:r>
              <a:rPr lang="en-CA" sz="3200" b="1" i="1" dirty="0" smtClean="0"/>
              <a:t>cousin</a:t>
            </a:r>
          </a:p>
          <a:p>
            <a:pPr>
              <a:buFontTx/>
              <a:buNone/>
            </a:pPr>
            <a:endParaRPr lang="en-CA" sz="1200" b="1" i="1" dirty="0"/>
          </a:p>
          <a:p>
            <a:pPr>
              <a:buFontTx/>
              <a:buNone/>
            </a:pPr>
            <a:r>
              <a:rPr lang="en-CA" sz="3200" b="1" i="1" dirty="0"/>
              <a:t>BUT, “brother” can mean much more that fraternal </a:t>
            </a:r>
            <a:r>
              <a:rPr lang="en-CA" sz="3200" b="1" i="1" dirty="0" smtClean="0"/>
              <a:t>relations</a:t>
            </a:r>
          </a:p>
          <a:p>
            <a:pPr>
              <a:buFontTx/>
              <a:buNone/>
            </a:pPr>
            <a:endParaRPr lang="en-CA" sz="1200" b="1" i="1" dirty="0"/>
          </a:p>
          <a:p>
            <a:pPr>
              <a:buFontTx/>
              <a:buNone/>
            </a:pPr>
            <a:r>
              <a:rPr lang="en-CA" sz="3200" b="1" i="1" dirty="0"/>
              <a:t>George is in a very real sense </a:t>
            </a:r>
            <a:r>
              <a:rPr lang="en-CA" sz="3200" b="1" i="1" dirty="0" err="1"/>
              <a:t>Lennie’s</a:t>
            </a:r>
            <a:r>
              <a:rPr lang="en-CA" sz="3200" b="1" i="1" dirty="0"/>
              <a:t> “keeper”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20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fade">
                                      <p:cBhvr>
                                        <p:cTn id="12" dur="2000"/>
                                        <p:tgtEl>
                                          <p:spTgt spid="102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animEffect transition="in" filter="fade">
                                      <p:cBhvr>
                                        <p:cTn id="17" dur="20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p>
        </p:txBody>
      </p:sp>
      <p:sp>
        <p:nvSpPr>
          <p:cNvPr id="11267" name="Rectangle 3"/>
          <p:cNvSpPr>
            <a:spLocks noGrp="1" noChangeArrowheads="1"/>
          </p:cNvSpPr>
          <p:nvPr>
            <p:ph idx="1"/>
          </p:nvPr>
        </p:nvSpPr>
        <p:spPr/>
        <p:txBody>
          <a:bodyPr>
            <a:normAutofit/>
          </a:bodyPr>
          <a:lstStyle/>
          <a:p>
            <a:pPr marL="609600" indent="-609600">
              <a:buFontTx/>
              <a:buNone/>
            </a:pPr>
            <a:r>
              <a:rPr lang="en-CA" sz="3200" b="1" i="1" dirty="0"/>
              <a:t>Other parts of this allegory:</a:t>
            </a:r>
          </a:p>
          <a:p>
            <a:pPr marL="609600" indent="-609600">
              <a:buFontTx/>
              <a:buAutoNum type="arabicPeriod"/>
            </a:pPr>
            <a:r>
              <a:rPr lang="en-CA" sz="3200" b="1" i="1" dirty="0"/>
              <a:t>Symbolic use of names beginning with “C” </a:t>
            </a:r>
            <a:r>
              <a:rPr lang="en-CA" sz="3200" b="1" i="1" dirty="0">
                <a:sym typeface="Wingdings" pitchFamily="2" charset="2"/>
              </a:rPr>
              <a:t> these are “sons of Cain,” exiled from paradise and forced to a life of work</a:t>
            </a:r>
          </a:p>
          <a:p>
            <a:pPr marL="609600" indent="-609600">
              <a:buFontTx/>
              <a:buAutoNum type="arabicPeriod"/>
            </a:pPr>
            <a:r>
              <a:rPr lang="en-CA" sz="3200" b="1" i="1" dirty="0">
                <a:sym typeface="Wingdings" pitchFamily="2" charset="2"/>
              </a:rPr>
              <a:t>There are no names that begin with “A”   Why not??</a:t>
            </a:r>
            <a:endParaRPr lang="en-CA" sz="3200" b="1" i="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20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fade">
                                      <p:cBhvr>
                                        <p:cTn id="12" dur="2000"/>
                                        <p:tgtEl>
                                          <p:spTgt spid="112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fade">
                                      <p:cBhvr>
                                        <p:cTn id="17" dur="20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CA" sz="4800" b="1" i="1" dirty="0">
                <a:solidFill>
                  <a:schemeClr val="tx1"/>
                </a:solidFill>
                <a:latin typeface="BlackChancery" pitchFamily="2" charset="0"/>
              </a:rPr>
              <a:t>Story of Cain and Abel</a:t>
            </a:r>
          </a:p>
        </p:txBody>
      </p:sp>
      <p:sp>
        <p:nvSpPr>
          <p:cNvPr id="12291" name="Rectangle 3"/>
          <p:cNvSpPr>
            <a:spLocks noGrp="1" noChangeArrowheads="1"/>
          </p:cNvSpPr>
          <p:nvPr>
            <p:ph idx="1"/>
          </p:nvPr>
        </p:nvSpPr>
        <p:spPr>
          <a:xfrm>
            <a:off x="457200" y="1600200"/>
            <a:ext cx="8077200" cy="5257800"/>
          </a:xfrm>
        </p:spPr>
        <p:txBody>
          <a:bodyPr>
            <a:noAutofit/>
          </a:bodyPr>
          <a:lstStyle/>
          <a:p>
            <a:pPr marL="609600" indent="-609600">
              <a:buFontTx/>
              <a:buAutoNum type="arabicPeriod" startAt="3"/>
            </a:pPr>
            <a:r>
              <a:rPr lang="en-CA" sz="3200" b="1" i="1" dirty="0"/>
              <a:t>Agricultural setting:</a:t>
            </a:r>
          </a:p>
          <a:p>
            <a:pPr marL="990600" lvl="1" indent="-533400"/>
            <a:r>
              <a:rPr lang="en-CA" sz="3200" b="1" i="1" dirty="0"/>
              <a:t>The characters are migrant workers (sons of Cain forced tramp the earth)</a:t>
            </a:r>
          </a:p>
          <a:p>
            <a:pPr marL="990600" lvl="1" indent="-533400"/>
            <a:r>
              <a:rPr lang="en-CA" sz="3200" b="1" i="1" dirty="0"/>
              <a:t>Farm that they plan of having for themselves is a “lost paradise” that is forever denied to them</a:t>
            </a:r>
          </a:p>
          <a:p>
            <a:pPr marL="990600" lvl="1" indent="-533400">
              <a:buFontTx/>
              <a:buNone/>
            </a:pPr>
            <a:r>
              <a:rPr lang="en-CA" sz="3200" b="1" i="1" dirty="0"/>
              <a:t>“Just like heaven.  Everybody wants a little piece of </a:t>
            </a:r>
            <a:r>
              <a:rPr lang="en-CA" sz="3200" b="1" i="1" dirty="0" err="1"/>
              <a:t>lan</a:t>
            </a:r>
            <a:r>
              <a:rPr lang="en-CA" sz="3200" b="1" i="1" dirty="0"/>
              <a:t>’.  Nobody never gets to heaven and nobody gets no land.”</a:t>
            </a:r>
          </a:p>
          <a:p>
            <a:pPr marL="990600" lvl="1" indent="-533400">
              <a:buFontTx/>
              <a:buNone/>
            </a:pPr>
            <a:r>
              <a:rPr lang="en-CA" sz="3200" b="1" i="1" dirty="0"/>
              <a:t>					- Crooks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20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fade">
                                      <p:cBhvr>
                                        <p:cTn id="12" dur="20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fade">
                                      <p:cBhvr>
                                        <p:cTn id="17" dur="2000"/>
                                        <p:tgtEl>
                                          <p:spTgt spid="122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fade">
                                      <p:cBhvr>
                                        <p:cTn id="22" dur="2000"/>
                                        <p:tgtEl>
                                          <p:spTgt spid="122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fade">
                                      <p:cBhvr>
                                        <p:cTn id="27" dur="20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CA" sz="4800" b="1" i="1" dirty="0">
                <a:solidFill>
                  <a:schemeClr val="tx1"/>
                </a:solidFill>
                <a:latin typeface="BlackChancery" pitchFamily="2" charset="0"/>
              </a:rPr>
              <a:t>Other metaphors</a:t>
            </a:r>
          </a:p>
        </p:txBody>
      </p:sp>
      <p:sp>
        <p:nvSpPr>
          <p:cNvPr id="13315" name="Rectangle 3"/>
          <p:cNvSpPr>
            <a:spLocks noGrp="1" noChangeArrowheads="1"/>
          </p:cNvSpPr>
          <p:nvPr>
            <p:ph idx="1"/>
          </p:nvPr>
        </p:nvSpPr>
        <p:spPr/>
        <p:txBody>
          <a:bodyPr>
            <a:normAutofit/>
          </a:bodyPr>
          <a:lstStyle/>
          <a:p>
            <a:pPr marL="609600" indent="-609600">
              <a:buFontTx/>
              <a:buNone/>
            </a:pPr>
            <a:r>
              <a:rPr lang="en-CA" sz="3200" b="1" i="1" dirty="0"/>
              <a:t>Of Mice &amp; Men doesn’t just have the Biblical </a:t>
            </a:r>
            <a:r>
              <a:rPr lang="en-CA" sz="3200" b="1" i="1" dirty="0" smtClean="0"/>
              <a:t>allegory</a:t>
            </a:r>
          </a:p>
          <a:p>
            <a:pPr marL="609600" indent="-609600">
              <a:buFontTx/>
              <a:buNone/>
            </a:pPr>
            <a:endParaRPr lang="en-CA" sz="1200" b="1" i="1" dirty="0"/>
          </a:p>
          <a:p>
            <a:pPr marL="609600" indent="-609600">
              <a:buFontTx/>
              <a:buNone/>
            </a:pPr>
            <a:r>
              <a:rPr lang="en-CA" sz="3200" b="1" i="1" dirty="0"/>
              <a:t>It also contains many more metaphors, which are important to understand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20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fade">
                                      <p:cBhvr>
                                        <p:cTn id="12" dur="20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CA" sz="4800" b="1" i="1" dirty="0">
                <a:solidFill>
                  <a:schemeClr val="tx1"/>
                </a:solidFill>
                <a:latin typeface="BlackChancery" pitchFamily="2" charset="0"/>
              </a:rPr>
              <a:t>Other metaphors</a:t>
            </a:r>
          </a:p>
        </p:txBody>
      </p:sp>
      <p:sp>
        <p:nvSpPr>
          <p:cNvPr id="14339" name="Rectangle 3"/>
          <p:cNvSpPr>
            <a:spLocks noGrp="1" noChangeArrowheads="1"/>
          </p:cNvSpPr>
          <p:nvPr>
            <p:ph idx="1"/>
          </p:nvPr>
        </p:nvSpPr>
        <p:spPr>
          <a:xfrm>
            <a:off x="457200" y="1600200"/>
            <a:ext cx="8229600" cy="5029200"/>
          </a:xfrm>
        </p:spPr>
        <p:txBody>
          <a:bodyPr>
            <a:normAutofit/>
          </a:bodyPr>
          <a:lstStyle/>
          <a:p>
            <a:pPr marL="609600" indent="-609600">
              <a:buFontTx/>
              <a:buNone/>
            </a:pPr>
            <a:r>
              <a:rPr lang="en-CA" sz="3200" b="1" i="1" dirty="0"/>
              <a:t>What do these various characters/ situations mean within the story:</a:t>
            </a:r>
          </a:p>
          <a:p>
            <a:pPr marL="609600" indent="-609600"/>
            <a:r>
              <a:rPr lang="en-CA" sz="3200" b="1" i="1" dirty="0"/>
              <a:t>Candy’s Dog</a:t>
            </a:r>
          </a:p>
          <a:p>
            <a:pPr marL="609600" indent="-609600"/>
            <a:r>
              <a:rPr lang="en-CA" sz="3200" b="1" i="1" dirty="0"/>
              <a:t>Solitaire</a:t>
            </a:r>
          </a:p>
          <a:p>
            <a:pPr marL="609600" indent="-609600"/>
            <a:r>
              <a:rPr lang="en-CA" sz="3200" b="1" i="1" dirty="0"/>
              <a:t>Characters with developmental disabilities</a:t>
            </a:r>
          </a:p>
          <a:p>
            <a:pPr marL="609600" indent="-609600"/>
            <a:r>
              <a:rPr lang="en-CA" sz="3200" b="1" i="1" dirty="0"/>
              <a:t>The dead mouse &amp; dead puppy</a:t>
            </a:r>
          </a:p>
          <a:p>
            <a:pPr marL="609600" indent="-609600">
              <a:buFontTx/>
              <a:buNone/>
            </a:pPr>
            <a:endParaRPr lang="en-CA" sz="1200" b="1" i="1" dirty="0"/>
          </a:p>
          <a:p>
            <a:pPr marL="609600" indent="-609600">
              <a:buFontTx/>
              <a:buNone/>
            </a:pPr>
            <a:r>
              <a:rPr lang="en-CA" sz="3200" b="1" i="1" dirty="0"/>
              <a:t>Try to figure out their significance!!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20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20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20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fade">
                                      <p:cBhvr>
                                        <p:cTn id="22" dur="2000"/>
                                        <p:tgtEl>
                                          <p:spTgt spid="143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fade">
                                      <p:cBhvr>
                                        <p:cTn id="27" dur="2000"/>
                                        <p:tgtEl>
                                          <p:spTgt spid="143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4339">
                                            <p:txEl>
                                              <p:pRg st="6" end="6"/>
                                            </p:txEl>
                                          </p:spTgt>
                                        </p:tgtEl>
                                        <p:attrNameLst>
                                          <p:attrName>style.visibility</p:attrName>
                                        </p:attrNameLst>
                                      </p:cBhvr>
                                      <p:to>
                                        <p:strVal val="visible"/>
                                      </p:to>
                                    </p:set>
                                    <p:animEffect transition="in" filter="fade">
                                      <p:cBhvr>
                                        <p:cTn id="32" dur="20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105</TotalTime>
  <Words>789</Words>
  <Application>Microsoft Office PowerPoint</Application>
  <PresentationFormat>On-screen Show (4:3)</PresentationFormat>
  <Paragraphs>99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Adjacency</vt:lpstr>
      <vt:lpstr>Of Mice and Men</vt:lpstr>
      <vt:lpstr>Metaphors</vt:lpstr>
      <vt:lpstr>Metaphors</vt:lpstr>
      <vt:lpstr>Metaphors</vt:lpstr>
      <vt:lpstr>Allegory</vt:lpstr>
      <vt:lpstr>How allegory is used</vt:lpstr>
      <vt:lpstr>Story of Cain and Abel</vt:lpstr>
      <vt:lpstr>Story of Cain and Abel</vt:lpstr>
      <vt:lpstr>Story of Cain and Abel</vt:lpstr>
      <vt:lpstr>Story of Cain and Abel</vt:lpstr>
      <vt:lpstr>Story of Cain and Abel</vt:lpstr>
      <vt:lpstr>Story of Cain and Abel</vt:lpstr>
      <vt:lpstr>Story of Cain and Abel</vt:lpstr>
      <vt:lpstr>Story of Cain and Abel</vt:lpstr>
      <vt:lpstr>Story of Cain and Abel</vt:lpstr>
      <vt:lpstr>Story of Cain and Abel</vt:lpstr>
      <vt:lpstr>Story of Cain and Abel</vt:lpstr>
      <vt:lpstr>Story of Cain and Abel</vt:lpstr>
      <vt:lpstr>Story of Cain and Abel</vt:lpstr>
      <vt:lpstr>Other metaphors</vt:lpstr>
      <vt:lpstr>Other metaphors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 Mice and Men</dc:title>
  <dc:creator>Todd Powell</dc:creator>
  <cp:lastModifiedBy>tpowell</cp:lastModifiedBy>
  <cp:revision>8</cp:revision>
  <dcterms:created xsi:type="dcterms:W3CDTF">2010-04-10T18:10:14Z</dcterms:created>
  <dcterms:modified xsi:type="dcterms:W3CDTF">2012-08-01T15:18:22Z</dcterms:modified>
</cp:coreProperties>
</file>