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66" r:id="rId4"/>
    <p:sldId id="269" r:id="rId5"/>
    <p:sldId id="258" r:id="rId6"/>
    <p:sldId id="267" r:id="rId7"/>
    <p:sldId id="268" r:id="rId8"/>
    <p:sldId id="270" r:id="rId9"/>
    <p:sldId id="261" r:id="rId10"/>
    <p:sldId id="262" r:id="rId11"/>
    <p:sldId id="263" r:id="rId12"/>
    <p:sldId id="264" r:id="rId13"/>
    <p:sldId id="271" r:id="rId14"/>
    <p:sldId id="272"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96" y="-4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sz="quarter"/>
          </p:nvPr>
        </p:nvSpPr>
        <p:spPr>
          <a:xfrm>
            <a:off x="685800" y="1676400"/>
            <a:ext cx="7772400" cy="1828800"/>
          </a:xfrm>
        </p:spPr>
        <p:txBody>
          <a:bodyPr/>
          <a:lstStyle>
            <a:lvl1pPr>
              <a:defRPr/>
            </a:lvl1pPr>
          </a:lstStyle>
          <a:p>
            <a:pPr lvl="0"/>
            <a:r>
              <a:rPr lang="en-US" noProof="0" smtClean="0"/>
              <a:t>Click to edit Master title style</a:t>
            </a:r>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128004" name="Rectangle 4"/>
          <p:cNvSpPr>
            <a:spLocks noGrp="1" noChangeArrowheads="1"/>
          </p:cNvSpPr>
          <p:nvPr>
            <p:ph type="dt" sz="quarter" idx="2"/>
          </p:nvPr>
        </p:nvSpPr>
        <p:spPr/>
        <p:txBody>
          <a:bodyPr/>
          <a:lstStyle>
            <a:lvl1pPr>
              <a:defRPr/>
            </a:lvl1pPr>
          </a:lstStyle>
          <a:p>
            <a:endParaRPr lang="en-US"/>
          </a:p>
        </p:txBody>
      </p:sp>
      <p:sp>
        <p:nvSpPr>
          <p:cNvPr id="128005" name="Rectangle 5"/>
          <p:cNvSpPr>
            <a:spLocks noGrp="1" noChangeArrowheads="1"/>
          </p:cNvSpPr>
          <p:nvPr>
            <p:ph type="ftr" sz="quarter" idx="3"/>
          </p:nvPr>
        </p:nvSpPr>
        <p:spPr/>
        <p:txBody>
          <a:bodyPr/>
          <a:lstStyle>
            <a:lvl1pPr>
              <a:defRPr/>
            </a:lvl1pPr>
          </a:lstStyle>
          <a:p>
            <a:endParaRPr lang="en-US"/>
          </a:p>
        </p:txBody>
      </p:sp>
      <p:sp>
        <p:nvSpPr>
          <p:cNvPr id="128006" name="Rectangle 6"/>
          <p:cNvSpPr>
            <a:spLocks noGrp="1" noChangeArrowheads="1"/>
          </p:cNvSpPr>
          <p:nvPr>
            <p:ph type="sldNum" sz="quarter" idx="4"/>
          </p:nvPr>
        </p:nvSpPr>
        <p:spPr/>
        <p:txBody>
          <a:bodyPr/>
          <a:lstStyle>
            <a:lvl1pPr>
              <a:defRPr/>
            </a:lvl1pPr>
          </a:lstStyle>
          <a:p>
            <a:fld id="{60CC5A67-189F-4969-B22E-5A53D5D9BC4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D87863-C30B-4A7F-A62E-36260996EBD5}" type="slidenum">
              <a:rPr lang="en-US"/>
              <a:pPr/>
              <a:t>‹#›</a:t>
            </a:fld>
            <a:endParaRPr lang="en-US"/>
          </a:p>
        </p:txBody>
      </p:sp>
    </p:spTree>
    <p:extLst>
      <p:ext uri="{BB962C8B-B14F-4D97-AF65-F5344CB8AC3E}">
        <p14:creationId xmlns:p14="http://schemas.microsoft.com/office/powerpoint/2010/main" val="3838733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131BA4-0DF7-4492-A9F2-201E37459B24}" type="slidenum">
              <a:rPr lang="en-US"/>
              <a:pPr/>
              <a:t>‹#›</a:t>
            </a:fld>
            <a:endParaRPr lang="en-US"/>
          </a:p>
        </p:txBody>
      </p:sp>
    </p:spTree>
    <p:extLst>
      <p:ext uri="{BB962C8B-B14F-4D97-AF65-F5344CB8AC3E}">
        <p14:creationId xmlns:p14="http://schemas.microsoft.com/office/powerpoint/2010/main" val="87648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B99D83-3AB4-4EA7-8056-EA415FA18AA0}" type="slidenum">
              <a:rPr lang="en-US"/>
              <a:pPr/>
              <a:t>‹#›</a:t>
            </a:fld>
            <a:endParaRPr lang="en-US"/>
          </a:p>
        </p:txBody>
      </p:sp>
    </p:spTree>
    <p:extLst>
      <p:ext uri="{BB962C8B-B14F-4D97-AF65-F5344CB8AC3E}">
        <p14:creationId xmlns:p14="http://schemas.microsoft.com/office/powerpoint/2010/main" val="64497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1AE6D5F-B847-4729-B417-8F9EFB642386}" type="slidenum">
              <a:rPr lang="en-US"/>
              <a:pPr/>
              <a:t>‹#›</a:t>
            </a:fld>
            <a:endParaRPr lang="en-US"/>
          </a:p>
        </p:txBody>
      </p:sp>
    </p:spTree>
    <p:extLst>
      <p:ext uri="{BB962C8B-B14F-4D97-AF65-F5344CB8AC3E}">
        <p14:creationId xmlns:p14="http://schemas.microsoft.com/office/powerpoint/2010/main" val="163534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C771527-4010-45A7-BBA7-EE97E1E3B56B}" type="slidenum">
              <a:rPr lang="en-US"/>
              <a:pPr/>
              <a:t>‹#›</a:t>
            </a:fld>
            <a:endParaRPr lang="en-US"/>
          </a:p>
        </p:txBody>
      </p:sp>
    </p:spTree>
    <p:extLst>
      <p:ext uri="{BB962C8B-B14F-4D97-AF65-F5344CB8AC3E}">
        <p14:creationId xmlns:p14="http://schemas.microsoft.com/office/powerpoint/2010/main" val="2745371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80F2955-E9D2-4B4C-B0C0-71E0473C0E1F}" type="slidenum">
              <a:rPr lang="en-US"/>
              <a:pPr/>
              <a:t>‹#›</a:t>
            </a:fld>
            <a:endParaRPr lang="en-US"/>
          </a:p>
        </p:txBody>
      </p:sp>
    </p:spTree>
    <p:extLst>
      <p:ext uri="{BB962C8B-B14F-4D97-AF65-F5344CB8AC3E}">
        <p14:creationId xmlns:p14="http://schemas.microsoft.com/office/powerpoint/2010/main" val="36883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BA3E443-DB49-444D-B023-869B925C0FCF}" type="slidenum">
              <a:rPr lang="en-US"/>
              <a:pPr/>
              <a:t>‹#›</a:t>
            </a:fld>
            <a:endParaRPr lang="en-US"/>
          </a:p>
        </p:txBody>
      </p:sp>
    </p:spTree>
    <p:extLst>
      <p:ext uri="{BB962C8B-B14F-4D97-AF65-F5344CB8AC3E}">
        <p14:creationId xmlns:p14="http://schemas.microsoft.com/office/powerpoint/2010/main" val="3100929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DA54957-E8DC-470B-8A51-A13DEA28A777}" type="slidenum">
              <a:rPr lang="en-US"/>
              <a:pPr/>
              <a:t>‹#›</a:t>
            </a:fld>
            <a:endParaRPr lang="en-US"/>
          </a:p>
        </p:txBody>
      </p:sp>
    </p:spTree>
    <p:extLst>
      <p:ext uri="{BB962C8B-B14F-4D97-AF65-F5344CB8AC3E}">
        <p14:creationId xmlns:p14="http://schemas.microsoft.com/office/powerpoint/2010/main" val="2248015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D5524C-F6E5-4FB9-86F0-36A9A93481B6}" type="slidenum">
              <a:rPr lang="en-US"/>
              <a:pPr/>
              <a:t>‹#›</a:t>
            </a:fld>
            <a:endParaRPr lang="en-US"/>
          </a:p>
        </p:txBody>
      </p:sp>
    </p:spTree>
    <p:extLst>
      <p:ext uri="{BB962C8B-B14F-4D97-AF65-F5344CB8AC3E}">
        <p14:creationId xmlns:p14="http://schemas.microsoft.com/office/powerpoint/2010/main" val="1047329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9D6F53-8FE5-4629-9D9D-D929141069F5}" type="slidenum">
              <a:rPr lang="en-US"/>
              <a:pPr/>
              <a:t>‹#›</a:t>
            </a:fld>
            <a:endParaRPr lang="en-US"/>
          </a:p>
        </p:txBody>
      </p:sp>
    </p:spTree>
    <p:extLst>
      <p:ext uri="{BB962C8B-B14F-4D97-AF65-F5344CB8AC3E}">
        <p14:creationId xmlns:p14="http://schemas.microsoft.com/office/powerpoint/2010/main" val="224056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6979" name="Rectangle 3"/>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698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itchFamily="34" charset="0"/>
              </a:defRPr>
            </a:lvl1pPr>
          </a:lstStyle>
          <a:p>
            <a:endParaRPr lang="en-US"/>
          </a:p>
        </p:txBody>
      </p:sp>
      <p:sp>
        <p:nvSpPr>
          <p:cNvPr id="12698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itchFamily="34" charset="0"/>
              </a:defRPr>
            </a:lvl1pPr>
          </a:lstStyle>
          <a:p>
            <a:endParaRPr lang="en-US"/>
          </a:p>
        </p:txBody>
      </p:sp>
      <p:sp>
        <p:nvSpPr>
          <p:cNvPr id="12698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itchFamily="34" charset="0"/>
              </a:defRPr>
            </a:lvl1pPr>
          </a:lstStyle>
          <a:p>
            <a:fld id="{C6E71E9D-5D53-47D7-811D-FD1F1AAA0A01}"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wmf"/><Relationship Id="rId18" Type="http://schemas.openxmlformats.org/officeDocument/2006/relationships/image" Target="../media/image24.wmf"/><Relationship Id="rId3" Type="http://schemas.openxmlformats.org/officeDocument/2006/relationships/image" Target="../media/image9.wmf"/><Relationship Id="rId21" Type="http://schemas.openxmlformats.org/officeDocument/2006/relationships/image" Target="../media/image27.wmf"/><Relationship Id="rId7" Type="http://schemas.openxmlformats.org/officeDocument/2006/relationships/image" Target="../media/image13.wmf"/><Relationship Id="rId12" Type="http://schemas.openxmlformats.org/officeDocument/2006/relationships/image" Target="../media/image18.wmf"/><Relationship Id="rId17" Type="http://schemas.openxmlformats.org/officeDocument/2006/relationships/image" Target="../media/image23.wmf"/><Relationship Id="rId2" Type="http://schemas.openxmlformats.org/officeDocument/2006/relationships/image" Target="../media/image8.wmf"/><Relationship Id="rId16" Type="http://schemas.openxmlformats.org/officeDocument/2006/relationships/image" Target="../media/image22.wmf"/><Relationship Id="rId20" Type="http://schemas.openxmlformats.org/officeDocument/2006/relationships/image" Target="../media/image26.wmf"/><Relationship Id="rId1" Type="http://schemas.openxmlformats.org/officeDocument/2006/relationships/slideLayout" Target="../slideLayouts/slideLayout2.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wmf"/><Relationship Id="rId19" Type="http://schemas.openxmlformats.org/officeDocument/2006/relationships/image" Target="../media/image25.wmf"/><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wmf"/><Relationship Id="rId22"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wmf"/><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990600" y="990600"/>
            <a:ext cx="7010400" cy="4876800"/>
          </a:xfrm>
          <a:noFill/>
          <a:ln w="57150">
            <a:solidFill>
              <a:schemeClr val="bg2"/>
            </a:solidFill>
            <a:miter lim="800000"/>
            <a:headEnd/>
            <a:tailEnd/>
          </a:ln>
        </p:spPr>
        <p:txBody>
          <a:bodyPr/>
          <a:lstStyle/>
          <a:p>
            <a:endParaRPr lang="en-US" sz="2800" dirty="0"/>
          </a:p>
          <a:p>
            <a:r>
              <a:rPr lang="en-US" sz="6600" dirty="0" smtClean="0">
                <a:latin typeface="BlackChancery" pitchFamily="2" charset="0"/>
              </a:rPr>
              <a:t>Symbolism </a:t>
            </a:r>
            <a:endParaRPr lang="en-US" sz="6600" dirty="0">
              <a:latin typeface="BlackChancery" pitchFamily="2" charset="0"/>
            </a:endParaRPr>
          </a:p>
          <a:p>
            <a:r>
              <a:rPr lang="en-US" sz="6600" dirty="0" smtClean="0">
                <a:latin typeface="BlackChancery" pitchFamily="2" charset="0"/>
              </a:rPr>
              <a:t>&amp; </a:t>
            </a:r>
            <a:endParaRPr lang="en-US" sz="6600" dirty="0">
              <a:latin typeface="BlackChancery" pitchFamily="2" charset="0"/>
            </a:endParaRPr>
          </a:p>
          <a:p>
            <a:r>
              <a:rPr lang="en-US" sz="6600" dirty="0" smtClean="0">
                <a:latin typeface="BlackChancery" pitchFamily="2" charset="0"/>
              </a:rPr>
              <a:t>Allegory</a:t>
            </a:r>
            <a:endParaRPr lang="en-US" sz="6600" dirty="0">
              <a:latin typeface="BlackChancery"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381000"/>
            <a:ext cx="8229600" cy="1143000"/>
          </a:xfrm>
          <a:noFill/>
          <a:ln w="57150">
            <a:solidFill>
              <a:schemeClr val="bg2"/>
            </a:solidFill>
            <a:miter lim="800000"/>
            <a:headEnd/>
            <a:tailEnd/>
          </a:ln>
        </p:spPr>
        <p:txBody>
          <a:bodyPr/>
          <a:lstStyle/>
          <a:p>
            <a:r>
              <a:rPr lang="en-US" dirty="0" smtClean="0">
                <a:latin typeface="Baskerville Old Face" pitchFamily="18" charset="0"/>
              </a:rPr>
              <a:t>What’s In A Symbol</a:t>
            </a:r>
            <a:endParaRPr lang="en-US" dirty="0">
              <a:latin typeface="Baskerville Old Face" pitchFamily="18" charset="0"/>
            </a:endParaRPr>
          </a:p>
        </p:txBody>
      </p:sp>
      <p:sp>
        <p:nvSpPr>
          <p:cNvPr id="129027" name="Rectangle 3"/>
          <p:cNvSpPr>
            <a:spLocks noGrp="1" noChangeArrowheads="1"/>
          </p:cNvSpPr>
          <p:nvPr>
            <p:ph type="body" idx="1"/>
          </p:nvPr>
        </p:nvSpPr>
        <p:spPr>
          <a:xfrm>
            <a:off x="457200" y="1752600"/>
            <a:ext cx="8229600" cy="4800600"/>
          </a:xfrm>
        </p:spPr>
        <p:txBody>
          <a:bodyPr/>
          <a:lstStyle/>
          <a:p>
            <a:pPr marL="0" indent="0">
              <a:buNone/>
            </a:pPr>
            <a:r>
              <a:rPr lang="en-US" sz="4000" dirty="0">
                <a:latin typeface="Baskerville Old Face" pitchFamily="18" charset="0"/>
              </a:rPr>
              <a:t>SYMBOL: </a:t>
            </a:r>
            <a:endParaRPr lang="en-US" sz="4000" dirty="0" smtClean="0">
              <a:latin typeface="Baskerville Old Face" pitchFamily="18" charset="0"/>
            </a:endParaRPr>
          </a:p>
          <a:p>
            <a:pPr>
              <a:buFont typeface="Wingdings" pitchFamily="2" charset="2"/>
              <a:buChar char="v"/>
            </a:pPr>
            <a:r>
              <a:rPr lang="en-US" sz="2800" dirty="0" smtClean="0">
                <a:latin typeface="Mongolian Baiti" pitchFamily="66" charset="0"/>
                <a:cs typeface="Mongolian Baiti" pitchFamily="66" charset="0"/>
              </a:rPr>
              <a:t>an </a:t>
            </a:r>
            <a:r>
              <a:rPr lang="en-US" sz="2800" dirty="0">
                <a:latin typeface="Mongolian Baiti" pitchFamily="66" charset="0"/>
                <a:cs typeface="Mongolian Baiti" pitchFamily="66" charset="0"/>
              </a:rPr>
              <a:t>object that stands for itself </a:t>
            </a:r>
            <a:r>
              <a:rPr lang="en-US" sz="2800" i="1" dirty="0">
                <a:latin typeface="Mongolian Baiti" pitchFamily="66" charset="0"/>
                <a:cs typeface="Mongolian Baiti" pitchFamily="66" charset="0"/>
              </a:rPr>
              <a:t>and</a:t>
            </a:r>
            <a:r>
              <a:rPr lang="en-US" sz="2800" dirty="0">
                <a:latin typeface="Mongolian Baiti" pitchFamily="66" charset="0"/>
                <a:cs typeface="Mongolian Baiti" pitchFamily="66" charset="0"/>
              </a:rPr>
              <a:t> a greater idea; </a:t>
            </a:r>
            <a:endParaRPr lang="en-US" sz="2800" dirty="0" smtClean="0">
              <a:latin typeface="Mongolian Baiti" pitchFamily="66" charset="0"/>
              <a:cs typeface="Mongolian Baiti" pitchFamily="66" charset="0"/>
            </a:endParaRPr>
          </a:p>
          <a:p>
            <a:pPr>
              <a:buFont typeface="Wingdings" pitchFamily="2" charset="2"/>
              <a:buChar char="v"/>
            </a:pPr>
            <a:r>
              <a:rPr lang="en-US" sz="2800" dirty="0" smtClean="0">
                <a:latin typeface="Mongolian Baiti" pitchFamily="66" charset="0"/>
                <a:cs typeface="Mongolian Baiti" pitchFamily="66" charset="0"/>
              </a:rPr>
              <a:t>it </a:t>
            </a:r>
            <a:r>
              <a:rPr lang="en-US" sz="2800" dirty="0">
                <a:latin typeface="Mongolian Baiti" pitchFamily="66" charset="0"/>
                <a:cs typeface="Mongolian Baiti" pitchFamily="66" charset="0"/>
              </a:rPr>
              <a:t>creates a direct, meaningful </a:t>
            </a:r>
            <a:r>
              <a:rPr lang="en-US" sz="2800" b="1" dirty="0">
                <a:latin typeface="Mongolian Baiti" pitchFamily="66" charset="0"/>
                <a:cs typeface="Mongolian Baiti" pitchFamily="66" charset="0"/>
              </a:rPr>
              <a:t>link</a:t>
            </a:r>
            <a:r>
              <a:rPr lang="en-US" sz="2800" dirty="0">
                <a:latin typeface="Mongolian Baiti" pitchFamily="66" charset="0"/>
                <a:cs typeface="Mongolian Baiti" pitchFamily="66" charset="0"/>
              </a:rPr>
              <a:t> between…</a:t>
            </a:r>
          </a:p>
          <a:p>
            <a:pPr>
              <a:buFont typeface="Wingdings" pitchFamily="2" charset="2"/>
              <a:buNone/>
            </a:pPr>
            <a:endParaRPr lang="en-US" sz="800" dirty="0">
              <a:latin typeface="Mongolian Baiti" pitchFamily="66" charset="0"/>
              <a:cs typeface="Mongolian Baiti" pitchFamily="66" charset="0"/>
            </a:endParaRPr>
          </a:p>
          <a:p>
            <a:pPr algn="ctr">
              <a:buFont typeface="Wingdings" pitchFamily="2" charset="2"/>
              <a:buNone/>
            </a:pPr>
            <a:r>
              <a:rPr lang="en-US" sz="2400" b="1" dirty="0" smtClean="0">
                <a:latin typeface="Mongolian Baiti" pitchFamily="66" charset="0"/>
                <a:cs typeface="Mongolian Baiti" pitchFamily="66" charset="0"/>
              </a:rPr>
              <a:t>a </a:t>
            </a:r>
            <a:r>
              <a:rPr lang="en-US" sz="2400" b="1" dirty="0">
                <a:latin typeface="Mongolian Baiti" pitchFamily="66" charset="0"/>
                <a:cs typeface="Mongolian Baiti" pitchFamily="66" charset="0"/>
              </a:rPr>
              <a:t>specific object, scene, character, or action</a:t>
            </a:r>
          </a:p>
          <a:p>
            <a:pPr algn="ctr">
              <a:buFont typeface="Wingdings" pitchFamily="2" charset="2"/>
              <a:buNone/>
            </a:pPr>
            <a:r>
              <a:rPr lang="en-US" sz="2400" b="1" dirty="0" smtClean="0">
                <a:latin typeface="Mongolian Baiti" pitchFamily="66" charset="0"/>
                <a:cs typeface="Mongolian Baiti" pitchFamily="66" charset="0"/>
              </a:rPr>
              <a:t>(</a:t>
            </a:r>
            <a:r>
              <a:rPr lang="en-US" sz="2400" b="1" dirty="0">
                <a:latin typeface="Mongolian Baiti" pitchFamily="66" charset="0"/>
                <a:cs typeface="Mongolian Baiti" pitchFamily="66" charset="0"/>
              </a:rPr>
              <a:t>AND) </a:t>
            </a:r>
          </a:p>
          <a:p>
            <a:pPr algn="ctr">
              <a:buFont typeface="Wingdings" pitchFamily="2" charset="2"/>
              <a:buNone/>
            </a:pPr>
            <a:r>
              <a:rPr lang="en-US" sz="2400" b="1" dirty="0" smtClean="0">
                <a:latin typeface="Mongolian Baiti" pitchFamily="66" charset="0"/>
                <a:cs typeface="Mongolian Baiti" pitchFamily="66" charset="0"/>
              </a:rPr>
              <a:t>abstract </a:t>
            </a:r>
            <a:r>
              <a:rPr lang="en-US" sz="2400" b="1" dirty="0">
                <a:latin typeface="Mongolian Baiti" pitchFamily="66" charset="0"/>
                <a:cs typeface="Mongolian Baiti" pitchFamily="66" charset="0"/>
              </a:rPr>
              <a:t>ideas, values, persons or ways of </a:t>
            </a:r>
            <a:r>
              <a:rPr lang="en-US" sz="2400" b="1" dirty="0" smtClean="0">
                <a:latin typeface="Mongolian Baiti" pitchFamily="66" charset="0"/>
                <a:cs typeface="Mongolian Baiti" pitchFamily="66" charset="0"/>
              </a:rPr>
              <a:t>life</a:t>
            </a:r>
            <a:endParaRPr lang="en-US" sz="2400" dirty="0">
              <a:latin typeface="Mongolian Baiti" pitchFamily="66" charset="0"/>
              <a:cs typeface="Mongolian Baiti" pitchFamily="66" charset="0"/>
            </a:endParaRPr>
          </a:p>
        </p:txBody>
      </p:sp>
      <p:pic>
        <p:nvPicPr>
          <p:cNvPr id="129030" name="Picture 6" descr="MCHH00104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810000"/>
            <a:ext cx="1447800" cy="665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fade">
                                      <p:cBhvr>
                                        <p:cTn id="7" dur="2000"/>
                                        <p:tgtEl>
                                          <p:spTgt spid="129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027">
                                            <p:txEl>
                                              <p:pRg st="1" end="1"/>
                                            </p:txEl>
                                          </p:spTgt>
                                        </p:tgtEl>
                                        <p:attrNameLst>
                                          <p:attrName>style.visibility</p:attrName>
                                        </p:attrNameLst>
                                      </p:cBhvr>
                                      <p:to>
                                        <p:strVal val="visible"/>
                                      </p:to>
                                    </p:set>
                                    <p:animEffect transition="in" filter="fade">
                                      <p:cBhvr>
                                        <p:cTn id="12" dur="2000"/>
                                        <p:tgtEl>
                                          <p:spTgt spid="129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027">
                                            <p:txEl>
                                              <p:pRg st="2" end="2"/>
                                            </p:txEl>
                                          </p:spTgt>
                                        </p:tgtEl>
                                        <p:attrNameLst>
                                          <p:attrName>style.visibility</p:attrName>
                                        </p:attrNameLst>
                                      </p:cBhvr>
                                      <p:to>
                                        <p:strVal val="visible"/>
                                      </p:to>
                                    </p:set>
                                    <p:animEffect transition="in" filter="fade">
                                      <p:cBhvr>
                                        <p:cTn id="17" dur="2000"/>
                                        <p:tgtEl>
                                          <p:spTgt spid="129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9027">
                                            <p:txEl>
                                              <p:pRg st="4" end="4"/>
                                            </p:txEl>
                                          </p:spTgt>
                                        </p:tgtEl>
                                        <p:attrNameLst>
                                          <p:attrName>style.visibility</p:attrName>
                                        </p:attrNameLst>
                                      </p:cBhvr>
                                      <p:to>
                                        <p:strVal val="visible"/>
                                      </p:to>
                                    </p:set>
                                    <p:animEffect transition="in" filter="fade">
                                      <p:cBhvr>
                                        <p:cTn id="22" dur="2000"/>
                                        <p:tgtEl>
                                          <p:spTgt spid="129027">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29027">
                                            <p:txEl>
                                              <p:pRg st="5" end="5"/>
                                            </p:txEl>
                                          </p:spTgt>
                                        </p:tgtEl>
                                        <p:attrNameLst>
                                          <p:attrName>style.visibility</p:attrName>
                                        </p:attrNameLst>
                                      </p:cBhvr>
                                      <p:to>
                                        <p:strVal val="visible"/>
                                      </p:to>
                                    </p:set>
                                    <p:animEffect transition="in" filter="fade">
                                      <p:cBhvr>
                                        <p:cTn id="25" dur="2000"/>
                                        <p:tgtEl>
                                          <p:spTgt spid="129027">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29030"/>
                                        </p:tgtEl>
                                        <p:attrNameLst>
                                          <p:attrName>style.visibility</p:attrName>
                                        </p:attrNameLst>
                                      </p:cBhvr>
                                      <p:to>
                                        <p:strVal val="visible"/>
                                      </p:to>
                                    </p:set>
                                    <p:animEffect transition="in" filter="fade">
                                      <p:cBhvr>
                                        <p:cTn id="28" dur="2000"/>
                                        <p:tgtEl>
                                          <p:spTgt spid="12903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9027">
                                            <p:txEl>
                                              <p:pRg st="6" end="6"/>
                                            </p:txEl>
                                          </p:spTgt>
                                        </p:tgtEl>
                                        <p:attrNameLst>
                                          <p:attrName>style.visibility</p:attrName>
                                        </p:attrNameLst>
                                      </p:cBhvr>
                                      <p:to>
                                        <p:strVal val="visible"/>
                                      </p:to>
                                    </p:set>
                                    <p:animEffect transition="in" filter="fade">
                                      <p:cBhvr>
                                        <p:cTn id="33" dur="2000"/>
                                        <p:tgtEl>
                                          <p:spTgt spid="1290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381000"/>
            <a:ext cx="8229600" cy="1143000"/>
          </a:xfrm>
          <a:noFill/>
          <a:ln w="57150">
            <a:solidFill>
              <a:schemeClr val="bg2"/>
            </a:solidFill>
            <a:miter lim="800000"/>
            <a:headEnd/>
            <a:tailEnd/>
          </a:ln>
        </p:spPr>
        <p:txBody>
          <a:bodyPr/>
          <a:lstStyle/>
          <a:p>
            <a:r>
              <a:rPr lang="en-US" dirty="0" smtClean="0">
                <a:latin typeface="Baskerville Old Face" pitchFamily="18" charset="0"/>
              </a:rPr>
              <a:t>Symbols &amp; Signs</a:t>
            </a:r>
            <a:endParaRPr lang="en-US" dirty="0">
              <a:latin typeface="Baskerville Old Face" pitchFamily="18" charset="0"/>
            </a:endParaRPr>
          </a:p>
        </p:txBody>
      </p:sp>
      <p:sp>
        <p:nvSpPr>
          <p:cNvPr id="129027" name="Rectangle 3"/>
          <p:cNvSpPr>
            <a:spLocks noGrp="1" noChangeArrowheads="1"/>
          </p:cNvSpPr>
          <p:nvPr>
            <p:ph type="body" idx="1"/>
          </p:nvPr>
        </p:nvSpPr>
        <p:spPr>
          <a:xfrm>
            <a:off x="457200" y="1752600"/>
            <a:ext cx="8229600" cy="4800600"/>
          </a:xfrm>
        </p:spPr>
        <p:txBody>
          <a:bodyPr/>
          <a:lstStyle/>
          <a:p>
            <a:pPr marL="0" indent="0">
              <a:buNone/>
            </a:pPr>
            <a:r>
              <a:rPr lang="en-US" sz="4000" dirty="0" smtClean="0">
                <a:latin typeface="Baskerville Old Face" pitchFamily="18" charset="0"/>
              </a:rPr>
              <a:t>SYMBOL </a:t>
            </a:r>
            <a:r>
              <a:rPr lang="en-US" sz="4000" dirty="0" err="1" smtClean="0">
                <a:latin typeface="Baskerville Old Face" pitchFamily="18" charset="0"/>
              </a:rPr>
              <a:t>vs</a:t>
            </a:r>
            <a:r>
              <a:rPr lang="en-US" sz="4000" dirty="0" smtClean="0">
                <a:latin typeface="Baskerville Old Face" pitchFamily="18" charset="0"/>
              </a:rPr>
              <a:t> SIGN: </a:t>
            </a:r>
          </a:p>
          <a:p>
            <a:pPr>
              <a:buFont typeface="Wingdings" pitchFamily="2" charset="2"/>
              <a:buChar char="Ø"/>
            </a:pPr>
            <a:r>
              <a:rPr lang="en-US" sz="2800" dirty="0" smtClean="0">
                <a:latin typeface="Mongolian Baiti" pitchFamily="66" charset="0"/>
                <a:cs typeface="Mongolian Baiti" pitchFamily="66" charset="0"/>
              </a:rPr>
              <a:t>A </a:t>
            </a:r>
            <a:r>
              <a:rPr lang="en-US" sz="2800" i="1" dirty="0">
                <a:latin typeface="Mongolian Baiti" pitchFamily="66" charset="0"/>
                <a:cs typeface="Mongolian Baiti" pitchFamily="66" charset="0"/>
              </a:rPr>
              <a:t>SIGN</a:t>
            </a:r>
            <a:r>
              <a:rPr lang="en-US" sz="2800" dirty="0">
                <a:latin typeface="Mongolian Baiti" pitchFamily="66" charset="0"/>
                <a:cs typeface="Mongolian Baiti" pitchFamily="66" charset="0"/>
              </a:rPr>
              <a:t> is different because it is an object that is taken </a:t>
            </a:r>
            <a:r>
              <a:rPr lang="en-US" sz="2800" dirty="0" smtClean="0">
                <a:latin typeface="Mongolian Baiti" pitchFamily="66" charset="0"/>
                <a:cs typeface="Mongolian Baiti" pitchFamily="66" charset="0"/>
              </a:rPr>
              <a:t>literally</a:t>
            </a:r>
            <a:endParaRPr lang="en-US" sz="2800" dirty="0">
              <a:latin typeface="Mongolian Baiti" pitchFamily="66" charset="0"/>
              <a:cs typeface="Mongolian Baiti" pitchFamily="66" charset="0"/>
            </a:endParaRPr>
          </a:p>
          <a:p>
            <a:pPr>
              <a:buFont typeface="Wingdings" pitchFamily="2" charset="2"/>
              <a:buChar char="Ø"/>
            </a:pPr>
            <a:r>
              <a:rPr lang="en-US" sz="2800" dirty="0" smtClean="0">
                <a:latin typeface="Mongolian Baiti" pitchFamily="66" charset="0"/>
                <a:cs typeface="Mongolian Baiti" pitchFamily="66" charset="0"/>
              </a:rPr>
              <a:t>A </a:t>
            </a:r>
            <a:r>
              <a:rPr lang="en-US" sz="2800" i="1" dirty="0">
                <a:latin typeface="Mongolian Baiti" pitchFamily="66" charset="0"/>
                <a:cs typeface="Mongolian Baiti" pitchFamily="66" charset="0"/>
              </a:rPr>
              <a:t>SYMBOL</a:t>
            </a:r>
            <a:r>
              <a:rPr lang="en-US" sz="2800" dirty="0">
                <a:latin typeface="Mongolian Baiti" pitchFamily="66" charset="0"/>
                <a:cs typeface="Mongolian Baiti" pitchFamily="66" charset="0"/>
              </a:rPr>
              <a:t> can be taken </a:t>
            </a:r>
            <a:r>
              <a:rPr lang="en-US" sz="2800" u="sng" dirty="0">
                <a:latin typeface="Mongolian Baiti" pitchFamily="66" charset="0"/>
                <a:cs typeface="Mongolian Baiti" pitchFamily="66" charset="0"/>
              </a:rPr>
              <a:t>both</a:t>
            </a:r>
            <a:r>
              <a:rPr lang="en-US" sz="2800" dirty="0">
                <a:latin typeface="Mongolian Baiti" pitchFamily="66" charset="0"/>
                <a:cs typeface="Mongolian Baiti" pitchFamily="66" charset="0"/>
              </a:rPr>
              <a:t> literally and </a:t>
            </a:r>
            <a:r>
              <a:rPr lang="en-US" sz="2800" dirty="0" smtClean="0">
                <a:latin typeface="Mongolian Baiti" pitchFamily="66" charset="0"/>
                <a:cs typeface="Mongolian Baiti" pitchFamily="66" charset="0"/>
              </a:rPr>
              <a:t>figuratively</a:t>
            </a:r>
            <a:endParaRPr lang="en-US" sz="2800" dirty="0">
              <a:latin typeface="Mongolian Baiti" pitchFamily="66" charset="0"/>
              <a:cs typeface="Mongolian Baiti" pitchFamily="66" charset="0"/>
            </a:endParaRPr>
          </a:p>
        </p:txBody>
      </p:sp>
    </p:spTree>
    <p:extLst>
      <p:ext uri="{BB962C8B-B14F-4D97-AF65-F5344CB8AC3E}">
        <p14:creationId xmlns:p14="http://schemas.microsoft.com/office/powerpoint/2010/main" val="279393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fade">
                                      <p:cBhvr>
                                        <p:cTn id="7" dur="2000"/>
                                        <p:tgtEl>
                                          <p:spTgt spid="129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027">
                                            <p:txEl>
                                              <p:pRg st="1" end="1"/>
                                            </p:txEl>
                                          </p:spTgt>
                                        </p:tgtEl>
                                        <p:attrNameLst>
                                          <p:attrName>style.visibility</p:attrName>
                                        </p:attrNameLst>
                                      </p:cBhvr>
                                      <p:to>
                                        <p:strVal val="visible"/>
                                      </p:to>
                                    </p:set>
                                    <p:animEffect transition="in" filter="fade">
                                      <p:cBhvr>
                                        <p:cTn id="12" dur="2000"/>
                                        <p:tgtEl>
                                          <p:spTgt spid="129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027">
                                            <p:txEl>
                                              <p:pRg st="2" end="2"/>
                                            </p:txEl>
                                          </p:spTgt>
                                        </p:tgtEl>
                                        <p:attrNameLst>
                                          <p:attrName>style.visibility</p:attrName>
                                        </p:attrNameLst>
                                      </p:cBhvr>
                                      <p:to>
                                        <p:strVal val="visible"/>
                                      </p:to>
                                    </p:set>
                                    <p:animEffect transition="in" filter="fade">
                                      <p:cBhvr>
                                        <p:cTn id="17" dur="2000"/>
                                        <p:tgtEl>
                                          <p:spTgt spid="1290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381000"/>
            <a:ext cx="8229600" cy="1143000"/>
          </a:xfrm>
          <a:noFill/>
          <a:ln w="57150">
            <a:solidFill>
              <a:schemeClr val="bg2"/>
            </a:solidFill>
            <a:miter lim="800000"/>
            <a:headEnd/>
            <a:tailEnd/>
          </a:ln>
        </p:spPr>
        <p:txBody>
          <a:bodyPr/>
          <a:lstStyle/>
          <a:p>
            <a:r>
              <a:rPr lang="en-US" dirty="0" smtClean="0">
                <a:latin typeface="Baskerville Old Face" pitchFamily="18" charset="0"/>
              </a:rPr>
              <a:t>Why Symbols?</a:t>
            </a:r>
            <a:endParaRPr lang="en-US" dirty="0">
              <a:latin typeface="Baskerville Old Face" pitchFamily="18" charset="0"/>
            </a:endParaRPr>
          </a:p>
        </p:txBody>
      </p:sp>
      <p:sp>
        <p:nvSpPr>
          <p:cNvPr id="129027" name="Rectangle 3"/>
          <p:cNvSpPr>
            <a:spLocks noGrp="1" noChangeArrowheads="1"/>
          </p:cNvSpPr>
          <p:nvPr>
            <p:ph type="body" idx="1"/>
          </p:nvPr>
        </p:nvSpPr>
        <p:spPr>
          <a:xfrm>
            <a:off x="457200" y="1752600"/>
            <a:ext cx="8229600" cy="4800600"/>
          </a:xfrm>
        </p:spPr>
        <p:txBody>
          <a:bodyPr/>
          <a:lstStyle/>
          <a:p>
            <a:pPr>
              <a:buFont typeface="Wingdings" pitchFamily="2" charset="2"/>
              <a:buChar char="v"/>
            </a:pPr>
            <a:r>
              <a:rPr lang="en-US" sz="2800" dirty="0" smtClean="0">
                <a:latin typeface="Mongolian Baiti" pitchFamily="66" charset="0"/>
                <a:cs typeface="Mongolian Baiti" pitchFamily="66" charset="0"/>
              </a:rPr>
              <a:t>You may ask why writers don</a:t>
            </a:r>
            <a:r>
              <a:rPr lang="ja-JP" altLang="en-US" sz="2800" dirty="0" smtClean="0">
                <a:latin typeface="Mongolian Baiti" pitchFamily="66" charset="0"/>
                <a:cs typeface="Mongolian Baiti" pitchFamily="66" charset="0"/>
              </a:rPr>
              <a:t>’</a:t>
            </a:r>
            <a:r>
              <a:rPr lang="en-US" altLang="ja-JP" sz="2800" dirty="0" smtClean="0">
                <a:latin typeface="Mongolian Baiti" pitchFamily="66" charset="0"/>
                <a:cs typeface="Mongolian Baiti" pitchFamily="66" charset="0"/>
              </a:rPr>
              <a:t>t just come right out and say what they mean.</a:t>
            </a:r>
          </a:p>
          <a:p>
            <a:pPr>
              <a:buFont typeface="Wingdings" pitchFamily="2" charset="2"/>
              <a:buChar char="v"/>
            </a:pPr>
            <a:r>
              <a:rPr lang="en-US" sz="2800" dirty="0" smtClean="0">
                <a:latin typeface="Mongolian Baiti" pitchFamily="66" charset="0"/>
                <a:cs typeface="Mongolian Baiti" pitchFamily="66" charset="0"/>
              </a:rPr>
              <a:t>Symbols allow writers to suggest layers and layers of meaning-possibilities that a simple, literal statement could never convey. </a:t>
            </a:r>
          </a:p>
          <a:p>
            <a:pPr>
              <a:buFont typeface="Wingdings" pitchFamily="2" charset="2"/>
              <a:buChar char="v"/>
            </a:pPr>
            <a:r>
              <a:rPr lang="en-US" sz="2800" dirty="0" smtClean="0">
                <a:latin typeface="Mongolian Baiti" pitchFamily="66" charset="0"/>
                <a:cs typeface="Mongolian Baiti" pitchFamily="66" charset="0"/>
              </a:rPr>
              <a:t>A symbol is like a pebble cast into a pond: It sends out ever widening ripples of meaning.</a:t>
            </a:r>
          </a:p>
          <a:p>
            <a:pPr marL="0" indent="0">
              <a:buNone/>
            </a:pPr>
            <a:endParaRPr lang="en-US" sz="2800" dirty="0" smtClean="0">
              <a:latin typeface="Mongolian Baiti" pitchFamily="66" charset="0"/>
              <a:cs typeface="Mongolian Baiti" pitchFamily="66" charset="0"/>
            </a:endParaRPr>
          </a:p>
        </p:txBody>
      </p:sp>
      <p:pic>
        <p:nvPicPr>
          <p:cNvPr id="4" name="Picture 5" descr="avoxtar_peb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5029200"/>
            <a:ext cx="2057400" cy="146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95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fade">
                                      <p:cBhvr>
                                        <p:cTn id="7" dur="2000"/>
                                        <p:tgtEl>
                                          <p:spTgt spid="129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027">
                                            <p:txEl>
                                              <p:pRg st="1" end="1"/>
                                            </p:txEl>
                                          </p:spTgt>
                                        </p:tgtEl>
                                        <p:attrNameLst>
                                          <p:attrName>style.visibility</p:attrName>
                                        </p:attrNameLst>
                                      </p:cBhvr>
                                      <p:to>
                                        <p:strVal val="visible"/>
                                      </p:to>
                                    </p:set>
                                    <p:animEffect transition="in" filter="fade">
                                      <p:cBhvr>
                                        <p:cTn id="12" dur="2000"/>
                                        <p:tgtEl>
                                          <p:spTgt spid="129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027">
                                            <p:txEl>
                                              <p:pRg st="2" end="2"/>
                                            </p:txEl>
                                          </p:spTgt>
                                        </p:tgtEl>
                                        <p:attrNameLst>
                                          <p:attrName>style.visibility</p:attrName>
                                        </p:attrNameLst>
                                      </p:cBhvr>
                                      <p:to>
                                        <p:strVal val="visible"/>
                                      </p:to>
                                    </p:set>
                                    <p:animEffect transition="in" filter="fade">
                                      <p:cBhvr>
                                        <p:cTn id="17" dur="2000"/>
                                        <p:tgtEl>
                                          <p:spTgt spid="12902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381000"/>
            <a:ext cx="8229600" cy="990600"/>
          </a:xfrm>
          <a:noFill/>
          <a:ln w="57150">
            <a:solidFill>
              <a:schemeClr val="bg2"/>
            </a:solidFill>
            <a:miter lim="800000"/>
            <a:headEnd/>
            <a:tailEnd/>
          </a:ln>
        </p:spPr>
        <p:txBody>
          <a:bodyPr/>
          <a:lstStyle/>
          <a:p>
            <a:r>
              <a:rPr lang="en-US" dirty="0" smtClean="0">
                <a:latin typeface="Baskerville Old Face" pitchFamily="18" charset="0"/>
              </a:rPr>
              <a:t>Interpreting Symbols</a:t>
            </a:r>
            <a:endParaRPr lang="en-US" dirty="0">
              <a:latin typeface="Baskerville Old Face" pitchFamily="18" charset="0"/>
            </a:endParaRPr>
          </a:p>
        </p:txBody>
      </p:sp>
      <p:sp>
        <p:nvSpPr>
          <p:cNvPr id="130051" name="Rectangle 3"/>
          <p:cNvSpPr>
            <a:spLocks noGrp="1" noChangeArrowheads="1"/>
          </p:cNvSpPr>
          <p:nvPr>
            <p:ph type="body" idx="1"/>
          </p:nvPr>
        </p:nvSpPr>
        <p:spPr>
          <a:xfrm>
            <a:off x="457200" y="1676400"/>
            <a:ext cx="8229600" cy="4876800"/>
          </a:xfrm>
        </p:spPr>
        <p:txBody>
          <a:bodyPr/>
          <a:lstStyle/>
          <a:p>
            <a:pPr marL="609600" indent="-609600" algn="ctr">
              <a:lnSpc>
                <a:spcPct val="90000"/>
              </a:lnSpc>
              <a:buFont typeface="Wingdings" pitchFamily="2" charset="2"/>
              <a:buNone/>
            </a:pPr>
            <a:r>
              <a:rPr lang="en-US" sz="3600" dirty="0">
                <a:latin typeface="Mongolian Baiti" pitchFamily="66" charset="0"/>
                <a:cs typeface="Mongolian Baiti" pitchFamily="66" charset="0"/>
              </a:rPr>
              <a:t>A symbol can have a variety meanings…</a:t>
            </a:r>
          </a:p>
          <a:p>
            <a:pPr marL="609600" indent="-609600" algn="ctr">
              <a:lnSpc>
                <a:spcPct val="90000"/>
              </a:lnSpc>
              <a:buFont typeface="Wingdings" pitchFamily="2" charset="2"/>
              <a:buNone/>
            </a:pPr>
            <a:endParaRPr lang="en-US" sz="1200" dirty="0"/>
          </a:p>
          <a:p>
            <a:pPr marL="609600" indent="-609600">
              <a:lnSpc>
                <a:spcPct val="90000"/>
              </a:lnSpc>
              <a:buFont typeface="Wingdings" pitchFamily="2" charset="2"/>
              <a:buNone/>
            </a:pPr>
            <a:r>
              <a:rPr lang="en-US" sz="2800" dirty="0">
                <a:solidFill>
                  <a:schemeClr val="tx2"/>
                </a:solidFill>
                <a:latin typeface="Mongolian Baiti" pitchFamily="66" charset="0"/>
                <a:cs typeface="Mongolian Baiti" pitchFamily="66" charset="0"/>
              </a:rPr>
              <a:t>1.</a:t>
            </a:r>
            <a:r>
              <a:rPr lang="en-US" sz="2800" dirty="0">
                <a:latin typeface="Mongolian Baiti" pitchFamily="66" charset="0"/>
                <a:cs typeface="Mongolian Baiti" pitchFamily="66" charset="0"/>
              </a:rPr>
              <a:t> PERSONAL: a meaning uniquely associated with our experiences</a:t>
            </a:r>
          </a:p>
          <a:p>
            <a:pPr marL="609600" indent="-609600">
              <a:lnSpc>
                <a:spcPct val="90000"/>
              </a:lnSpc>
            </a:pPr>
            <a:endParaRPr lang="en-US" sz="1400" dirty="0">
              <a:latin typeface="Mongolian Baiti" pitchFamily="66" charset="0"/>
              <a:cs typeface="Mongolian Baiti" pitchFamily="66" charset="0"/>
            </a:endParaRPr>
          </a:p>
          <a:p>
            <a:pPr marL="609600" indent="-609600">
              <a:lnSpc>
                <a:spcPct val="90000"/>
              </a:lnSpc>
              <a:buFont typeface="Wingdings" pitchFamily="2" charset="2"/>
              <a:buNone/>
            </a:pPr>
            <a:r>
              <a:rPr lang="en-US" sz="2800" dirty="0">
                <a:solidFill>
                  <a:schemeClr val="tx2"/>
                </a:solidFill>
                <a:latin typeface="Mongolian Baiti" pitchFamily="66" charset="0"/>
                <a:cs typeface="Mongolian Baiti" pitchFamily="66" charset="0"/>
              </a:rPr>
              <a:t>2.</a:t>
            </a:r>
            <a:r>
              <a:rPr lang="en-US" sz="2800" dirty="0">
                <a:latin typeface="Mongolian Baiti" pitchFamily="66" charset="0"/>
                <a:cs typeface="Mongolian Baiti" pitchFamily="66" charset="0"/>
              </a:rPr>
              <a:t> CONTEXTUAL: a private meaning created by an author</a:t>
            </a:r>
          </a:p>
          <a:p>
            <a:pPr marL="609600" indent="-609600">
              <a:lnSpc>
                <a:spcPct val="90000"/>
              </a:lnSpc>
              <a:buFont typeface="Wingdings" pitchFamily="2" charset="2"/>
              <a:buNone/>
            </a:pPr>
            <a:endParaRPr lang="en-US" sz="1200" dirty="0">
              <a:latin typeface="Mongolian Baiti" pitchFamily="66" charset="0"/>
              <a:cs typeface="Mongolian Baiti" pitchFamily="66" charset="0"/>
            </a:endParaRPr>
          </a:p>
          <a:p>
            <a:pPr marL="609600" indent="-609600">
              <a:lnSpc>
                <a:spcPct val="90000"/>
              </a:lnSpc>
              <a:buFont typeface="Wingdings" pitchFamily="2" charset="2"/>
              <a:buNone/>
            </a:pPr>
            <a:r>
              <a:rPr lang="en-US" sz="2800" dirty="0">
                <a:solidFill>
                  <a:schemeClr val="tx2"/>
                </a:solidFill>
                <a:latin typeface="Mongolian Baiti" pitchFamily="66" charset="0"/>
                <a:cs typeface="Mongolian Baiti" pitchFamily="66" charset="0"/>
              </a:rPr>
              <a:t>3.</a:t>
            </a:r>
            <a:r>
              <a:rPr lang="en-US" sz="2800" dirty="0">
                <a:latin typeface="Mongolian Baiti" pitchFamily="66" charset="0"/>
                <a:cs typeface="Mongolian Baiti" pitchFamily="66" charset="0"/>
              </a:rPr>
              <a:t> CULTURAL: a meaning uniquely influenced by our current culture</a:t>
            </a:r>
          </a:p>
          <a:p>
            <a:pPr marL="609600" indent="-609600">
              <a:lnSpc>
                <a:spcPct val="90000"/>
              </a:lnSpc>
              <a:buFont typeface="Wingdings" pitchFamily="2" charset="2"/>
              <a:buNone/>
            </a:pPr>
            <a:endParaRPr lang="en-US" sz="900" dirty="0"/>
          </a:p>
          <a:p>
            <a:pPr marL="609600" indent="-609600">
              <a:lnSpc>
                <a:spcPct val="90000"/>
              </a:lnSpc>
              <a:buFont typeface="Wingdings" pitchFamily="2" charset="2"/>
              <a:buNone/>
            </a:pPr>
            <a:r>
              <a:rPr lang="en-US" sz="2800" dirty="0">
                <a:latin typeface="Mongolian Baiti" pitchFamily="66" charset="0"/>
                <a:cs typeface="Mongolian Baiti" pitchFamily="66" charset="0"/>
              </a:rPr>
              <a:t>(ex: dogs represent </a:t>
            </a:r>
            <a:r>
              <a:rPr lang="en-US" sz="2800" b="1" dirty="0">
                <a:latin typeface="Bradley Hand ITC" pitchFamily="66" charset="0"/>
              </a:rPr>
              <a:t>faithfulness</a:t>
            </a:r>
            <a:r>
              <a:rPr lang="en-US" sz="2800" dirty="0"/>
              <a:t> </a:t>
            </a:r>
            <a:r>
              <a:rPr lang="en-US" sz="2800" dirty="0">
                <a:latin typeface="Mongolian Baiti" pitchFamily="66" charset="0"/>
                <a:cs typeface="Mongolian Baiti" pitchFamily="66" charset="0"/>
              </a:rPr>
              <a:t>in China, but </a:t>
            </a:r>
            <a:r>
              <a:rPr lang="en-US" sz="2400" dirty="0">
                <a:latin typeface="Showcard Gothic" pitchFamily="82" charset="0"/>
              </a:rPr>
              <a:t>impurity</a:t>
            </a:r>
            <a:r>
              <a:rPr lang="en-US" sz="2800" dirty="0"/>
              <a:t> </a:t>
            </a:r>
            <a:r>
              <a:rPr lang="en-US" sz="2800" dirty="0">
                <a:latin typeface="Mongolian Baiti" pitchFamily="66" charset="0"/>
                <a:cs typeface="Mongolian Baiti" pitchFamily="66" charset="0"/>
              </a:rPr>
              <a:t>in Indian/South Asian cultures)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Effect transition="in" filter="fade">
                                      <p:cBhvr>
                                        <p:cTn id="7" dur="2000"/>
                                        <p:tgtEl>
                                          <p:spTgt spid="130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051">
                                            <p:txEl>
                                              <p:pRg st="2" end="2"/>
                                            </p:txEl>
                                          </p:spTgt>
                                        </p:tgtEl>
                                        <p:attrNameLst>
                                          <p:attrName>style.visibility</p:attrName>
                                        </p:attrNameLst>
                                      </p:cBhvr>
                                      <p:to>
                                        <p:strVal val="visible"/>
                                      </p:to>
                                    </p:set>
                                    <p:animEffect transition="in" filter="fade">
                                      <p:cBhvr>
                                        <p:cTn id="12" dur="2000"/>
                                        <p:tgtEl>
                                          <p:spTgt spid="1300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051">
                                            <p:txEl>
                                              <p:pRg st="4" end="4"/>
                                            </p:txEl>
                                          </p:spTgt>
                                        </p:tgtEl>
                                        <p:attrNameLst>
                                          <p:attrName>style.visibility</p:attrName>
                                        </p:attrNameLst>
                                      </p:cBhvr>
                                      <p:to>
                                        <p:strVal val="visible"/>
                                      </p:to>
                                    </p:set>
                                    <p:animEffect transition="in" filter="fade">
                                      <p:cBhvr>
                                        <p:cTn id="17" dur="2000"/>
                                        <p:tgtEl>
                                          <p:spTgt spid="13005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051">
                                            <p:txEl>
                                              <p:pRg st="6" end="6"/>
                                            </p:txEl>
                                          </p:spTgt>
                                        </p:tgtEl>
                                        <p:attrNameLst>
                                          <p:attrName>style.visibility</p:attrName>
                                        </p:attrNameLst>
                                      </p:cBhvr>
                                      <p:to>
                                        <p:strVal val="visible"/>
                                      </p:to>
                                    </p:set>
                                    <p:animEffect transition="in" filter="fade">
                                      <p:cBhvr>
                                        <p:cTn id="22" dur="2000"/>
                                        <p:tgtEl>
                                          <p:spTgt spid="13005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0051">
                                            <p:txEl>
                                              <p:pRg st="8" end="8"/>
                                            </p:txEl>
                                          </p:spTgt>
                                        </p:tgtEl>
                                        <p:attrNameLst>
                                          <p:attrName>style.visibility</p:attrName>
                                        </p:attrNameLst>
                                      </p:cBhvr>
                                      <p:to>
                                        <p:strVal val="visible"/>
                                      </p:to>
                                    </p:set>
                                    <p:animEffect transition="in" filter="fade">
                                      <p:cBhvr>
                                        <p:cTn id="27" dur="2000"/>
                                        <p:tgtEl>
                                          <p:spTgt spid="1300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381000"/>
            <a:ext cx="8229600" cy="990600"/>
          </a:xfrm>
          <a:noFill/>
          <a:ln w="57150">
            <a:solidFill>
              <a:schemeClr val="bg2"/>
            </a:solidFill>
            <a:miter lim="800000"/>
            <a:headEnd/>
            <a:tailEnd/>
          </a:ln>
        </p:spPr>
        <p:txBody>
          <a:bodyPr/>
          <a:lstStyle/>
          <a:p>
            <a:r>
              <a:rPr lang="en-US" dirty="0" smtClean="0">
                <a:latin typeface="Baskerville Old Face" pitchFamily="18" charset="0"/>
              </a:rPr>
              <a:t>Interpreting Symbols</a:t>
            </a:r>
            <a:endParaRPr lang="en-US" dirty="0">
              <a:latin typeface="Baskerville Old Face" pitchFamily="18" charset="0"/>
            </a:endParaRPr>
          </a:p>
        </p:txBody>
      </p:sp>
      <p:sp>
        <p:nvSpPr>
          <p:cNvPr id="130051" name="Rectangle 3"/>
          <p:cNvSpPr>
            <a:spLocks noGrp="1" noChangeArrowheads="1"/>
          </p:cNvSpPr>
          <p:nvPr>
            <p:ph type="body" idx="1"/>
          </p:nvPr>
        </p:nvSpPr>
        <p:spPr>
          <a:xfrm>
            <a:off x="457200" y="1676400"/>
            <a:ext cx="8229600" cy="4876800"/>
          </a:xfrm>
        </p:spPr>
        <p:txBody>
          <a:bodyPr/>
          <a:lstStyle/>
          <a:p>
            <a:pPr marL="609600" indent="-609600">
              <a:lnSpc>
                <a:spcPct val="90000"/>
              </a:lnSpc>
              <a:buNone/>
            </a:pPr>
            <a:r>
              <a:rPr lang="en-US" sz="2800" dirty="0" smtClean="0">
                <a:solidFill>
                  <a:schemeClr val="tx2"/>
                </a:solidFill>
                <a:latin typeface="Mongolian Baiti" pitchFamily="66" charset="0"/>
                <a:cs typeface="Mongolian Baiti" pitchFamily="66" charset="0"/>
              </a:rPr>
              <a:t>4.</a:t>
            </a:r>
            <a:r>
              <a:rPr lang="en-US" sz="2800" dirty="0" smtClean="0">
                <a:solidFill>
                  <a:schemeClr val="hlink"/>
                </a:solidFill>
                <a:latin typeface="Mongolian Baiti" pitchFamily="66" charset="0"/>
                <a:cs typeface="Mongolian Baiti" pitchFamily="66" charset="0"/>
              </a:rPr>
              <a:t> </a:t>
            </a:r>
            <a:r>
              <a:rPr lang="en-US" sz="2800" dirty="0" smtClean="0">
                <a:latin typeface="Mongolian Baiti" pitchFamily="66" charset="0"/>
                <a:cs typeface="Mongolian Baiti" pitchFamily="66" charset="0"/>
              </a:rPr>
              <a:t>UNIVERSAL: a meaning that is given to a thing by most people and cultures</a:t>
            </a:r>
          </a:p>
          <a:p>
            <a:pPr marL="609600" indent="-609600">
              <a:lnSpc>
                <a:spcPct val="90000"/>
              </a:lnSpc>
              <a:buNone/>
            </a:pPr>
            <a:endParaRPr lang="en-US" sz="1200" dirty="0">
              <a:latin typeface="Mongolian Baiti" pitchFamily="66" charset="0"/>
              <a:cs typeface="Mongolian Baiti" pitchFamily="66" charset="0"/>
            </a:endParaRPr>
          </a:p>
          <a:p>
            <a:pPr marL="609600" indent="-609600">
              <a:lnSpc>
                <a:spcPct val="90000"/>
              </a:lnSpc>
              <a:buNone/>
            </a:pPr>
            <a:r>
              <a:rPr lang="en-US" sz="2800" dirty="0" smtClean="0">
                <a:latin typeface="Mongolian Baiti" pitchFamily="66" charset="0"/>
                <a:cs typeface="Mongolian Baiti" pitchFamily="66" charset="0"/>
              </a:rPr>
              <a:t>For Example:</a:t>
            </a:r>
          </a:p>
          <a:p>
            <a:pPr>
              <a:lnSpc>
                <a:spcPct val="90000"/>
              </a:lnSpc>
              <a:buFont typeface="Wingdings" pitchFamily="2" charset="2"/>
              <a:buChar char="Ø"/>
            </a:pPr>
            <a:r>
              <a:rPr lang="en-US" sz="2800" dirty="0" smtClean="0">
                <a:latin typeface="Mongolian Baiti" pitchFamily="66" charset="0"/>
                <a:cs typeface="Mongolian Baiti" pitchFamily="66" charset="0"/>
              </a:rPr>
              <a:t>L</a:t>
            </a:r>
            <a:r>
              <a:rPr lang="en-US" sz="2800" dirty="0" smtClean="0">
                <a:latin typeface="Mongolian Baiti" pitchFamily="66" charset="0"/>
                <a:cs typeface="Mongolian Baiti" pitchFamily="66" charset="0"/>
              </a:rPr>
              <a:t>ions: suggest deity, power </a:t>
            </a:r>
          </a:p>
          <a:p>
            <a:pPr marL="0" indent="0">
              <a:lnSpc>
                <a:spcPct val="90000"/>
              </a:lnSpc>
              <a:buNone/>
            </a:pPr>
            <a:r>
              <a:rPr lang="en-US" sz="2800" dirty="0">
                <a:latin typeface="Mongolian Baiti" pitchFamily="66" charset="0"/>
                <a:cs typeface="Mongolian Baiti" pitchFamily="66" charset="0"/>
              </a:rPr>
              <a:t>	</a:t>
            </a:r>
            <a:r>
              <a:rPr lang="en-US" sz="2800" dirty="0" smtClean="0">
                <a:latin typeface="Mongolian Baiti" pitchFamily="66" charset="0"/>
                <a:cs typeface="Mongolian Baiti" pitchFamily="66" charset="0"/>
              </a:rPr>
              <a:t>and courage in many cultures</a:t>
            </a:r>
          </a:p>
          <a:p>
            <a:pPr marL="0" indent="0">
              <a:lnSpc>
                <a:spcPct val="90000"/>
              </a:lnSpc>
              <a:buNone/>
            </a:pPr>
            <a:endParaRPr lang="en-US" sz="1200" dirty="0" smtClean="0">
              <a:latin typeface="Mongolian Baiti" pitchFamily="66" charset="0"/>
              <a:cs typeface="Mongolian Baiti" pitchFamily="66" charset="0"/>
            </a:endParaRPr>
          </a:p>
          <a:p>
            <a:pPr>
              <a:lnSpc>
                <a:spcPct val="90000"/>
              </a:lnSpc>
              <a:buFont typeface="Wingdings" pitchFamily="2" charset="2"/>
              <a:buChar char="Ø"/>
            </a:pPr>
            <a:r>
              <a:rPr lang="en-US" sz="2800" dirty="0" smtClean="0">
                <a:latin typeface="Mongolian Baiti" pitchFamily="66" charset="0"/>
                <a:cs typeface="Mongolian Baiti" pitchFamily="66" charset="0"/>
              </a:rPr>
              <a:t>Five linked rings: symbolize the Olympics</a:t>
            </a:r>
          </a:p>
          <a:p>
            <a:pPr>
              <a:lnSpc>
                <a:spcPct val="90000"/>
              </a:lnSpc>
              <a:buFont typeface="Wingdings" pitchFamily="2" charset="2"/>
              <a:buChar char="Ø"/>
            </a:pPr>
            <a:endParaRPr lang="en-US" sz="2800" dirty="0" smtClean="0">
              <a:latin typeface="Mongolian Baiti" pitchFamily="66" charset="0"/>
              <a:cs typeface="Mongolian Baiti" pitchFamily="66" charset="0"/>
            </a:endParaRPr>
          </a:p>
          <a:p>
            <a:pPr marL="609600" indent="-609600">
              <a:lnSpc>
                <a:spcPct val="90000"/>
              </a:lnSpc>
              <a:buFont typeface="Wingdings" pitchFamily="2" charset="2"/>
              <a:buNone/>
            </a:pPr>
            <a:endParaRPr lang="en-US" sz="2800" dirty="0"/>
          </a:p>
        </p:txBody>
      </p:sp>
      <p:pic>
        <p:nvPicPr>
          <p:cNvPr id="4" name="Picture 7" descr="asland-roa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124200"/>
            <a:ext cx="2485822" cy="103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olymp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6511" y="4267200"/>
            <a:ext cx="138904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2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Effect transition="in" filter="fade">
                                      <p:cBhvr>
                                        <p:cTn id="7" dur="2000"/>
                                        <p:tgtEl>
                                          <p:spTgt spid="130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051">
                                            <p:txEl>
                                              <p:pRg st="2" end="2"/>
                                            </p:txEl>
                                          </p:spTgt>
                                        </p:tgtEl>
                                        <p:attrNameLst>
                                          <p:attrName>style.visibility</p:attrName>
                                        </p:attrNameLst>
                                      </p:cBhvr>
                                      <p:to>
                                        <p:strVal val="visible"/>
                                      </p:to>
                                    </p:set>
                                    <p:animEffect transition="in" filter="fade">
                                      <p:cBhvr>
                                        <p:cTn id="12" dur="2000"/>
                                        <p:tgtEl>
                                          <p:spTgt spid="1300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051">
                                            <p:txEl>
                                              <p:pRg st="3" end="3"/>
                                            </p:txEl>
                                          </p:spTgt>
                                        </p:tgtEl>
                                        <p:attrNameLst>
                                          <p:attrName>style.visibility</p:attrName>
                                        </p:attrNameLst>
                                      </p:cBhvr>
                                      <p:to>
                                        <p:strVal val="visible"/>
                                      </p:to>
                                    </p:set>
                                    <p:animEffect transition="in" filter="fade">
                                      <p:cBhvr>
                                        <p:cTn id="17" dur="2000"/>
                                        <p:tgtEl>
                                          <p:spTgt spid="130051">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130051">
                                            <p:txEl>
                                              <p:pRg st="4" end="4"/>
                                            </p:txEl>
                                          </p:spTgt>
                                        </p:tgtEl>
                                        <p:attrNameLst>
                                          <p:attrName>style.visibility</p:attrName>
                                        </p:attrNameLst>
                                      </p:cBhvr>
                                      <p:to>
                                        <p:strVal val="visible"/>
                                      </p:to>
                                    </p:set>
                                    <p:animEffect transition="in" filter="fade">
                                      <p:cBhvr>
                                        <p:cTn id="23" dur="2000"/>
                                        <p:tgtEl>
                                          <p:spTgt spid="13005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0051">
                                            <p:txEl>
                                              <p:pRg st="6" end="6"/>
                                            </p:txEl>
                                          </p:spTgt>
                                        </p:tgtEl>
                                        <p:attrNameLst>
                                          <p:attrName>style.visibility</p:attrName>
                                        </p:attrNameLst>
                                      </p:cBhvr>
                                      <p:to>
                                        <p:strVal val="visible"/>
                                      </p:to>
                                    </p:set>
                                    <p:animEffect transition="in" filter="fade">
                                      <p:cBhvr>
                                        <p:cTn id="28" dur="2000"/>
                                        <p:tgtEl>
                                          <p:spTgt spid="130051">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381000"/>
            <a:ext cx="8229600" cy="990600"/>
          </a:xfrm>
          <a:noFill/>
          <a:ln w="57150">
            <a:solidFill>
              <a:schemeClr val="bg2"/>
            </a:solidFill>
            <a:miter lim="800000"/>
            <a:headEnd/>
            <a:tailEnd/>
          </a:ln>
        </p:spPr>
        <p:txBody>
          <a:bodyPr/>
          <a:lstStyle/>
          <a:p>
            <a:r>
              <a:rPr lang="en-US" dirty="0" smtClean="0">
                <a:latin typeface="Baskerville Old Face" pitchFamily="18" charset="0"/>
              </a:rPr>
              <a:t>On Interpreting Symbols</a:t>
            </a:r>
            <a:endParaRPr lang="en-US" dirty="0">
              <a:latin typeface="Baskerville Old Face" pitchFamily="18" charset="0"/>
            </a:endParaRPr>
          </a:p>
        </p:txBody>
      </p:sp>
      <p:sp>
        <p:nvSpPr>
          <p:cNvPr id="130051" name="Rectangle 3"/>
          <p:cNvSpPr>
            <a:spLocks noGrp="1" noChangeArrowheads="1"/>
          </p:cNvSpPr>
          <p:nvPr>
            <p:ph type="body" idx="1"/>
          </p:nvPr>
        </p:nvSpPr>
        <p:spPr>
          <a:xfrm>
            <a:off x="457200" y="1676400"/>
            <a:ext cx="8229600" cy="4876800"/>
          </a:xfrm>
        </p:spPr>
        <p:txBody>
          <a:bodyPr/>
          <a:lstStyle/>
          <a:p>
            <a:pPr>
              <a:lnSpc>
                <a:spcPct val="90000"/>
              </a:lnSpc>
              <a:buFont typeface="Wingdings" pitchFamily="2" charset="2"/>
              <a:buChar char="Ø"/>
            </a:pPr>
            <a:r>
              <a:rPr lang="en-US" sz="2800" dirty="0" smtClean="0">
                <a:latin typeface="Mongolian Baiti" pitchFamily="66" charset="0"/>
                <a:cs typeface="Mongolian Baiti" pitchFamily="66" charset="0"/>
              </a:rPr>
              <a:t>A piece of writing will always mean more than a writer intended because of personal associations. </a:t>
            </a:r>
          </a:p>
          <a:p>
            <a:pPr marL="0" indent="0">
              <a:lnSpc>
                <a:spcPct val="90000"/>
              </a:lnSpc>
              <a:buNone/>
            </a:pPr>
            <a:endParaRPr lang="en-US" sz="1200" dirty="0" smtClean="0">
              <a:latin typeface="Mongolian Baiti" pitchFamily="66" charset="0"/>
              <a:cs typeface="Mongolian Baiti" pitchFamily="66" charset="0"/>
            </a:endParaRPr>
          </a:p>
          <a:p>
            <a:pPr>
              <a:lnSpc>
                <a:spcPct val="90000"/>
              </a:lnSpc>
              <a:buFont typeface="Wingdings" pitchFamily="2" charset="2"/>
              <a:buChar char="Ø"/>
            </a:pPr>
            <a:r>
              <a:rPr lang="en-US" sz="2800" dirty="0" smtClean="0">
                <a:latin typeface="Mongolian Baiti" pitchFamily="66" charset="0"/>
                <a:cs typeface="Mongolian Baiti" pitchFamily="66" charset="0"/>
              </a:rPr>
              <a:t>You may not understand all of the contextual symbols an author uses, but might get meaning out of something the author never planned.</a:t>
            </a:r>
          </a:p>
        </p:txBody>
      </p:sp>
      <p:pic>
        <p:nvPicPr>
          <p:cNvPr id="140291" name="Picture 3" descr="C:\Users\tpowell\AppData\Local\Microsoft\Windows\Temporary Internet Files\Content.IE5\Q07TH7FV\MC90035896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419100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68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Effect transition="in" filter="fade">
                                      <p:cBhvr>
                                        <p:cTn id="7" dur="2000"/>
                                        <p:tgtEl>
                                          <p:spTgt spid="130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051">
                                            <p:txEl>
                                              <p:pRg st="2" end="2"/>
                                            </p:txEl>
                                          </p:spTgt>
                                        </p:tgtEl>
                                        <p:attrNameLst>
                                          <p:attrName>style.visibility</p:attrName>
                                        </p:attrNameLst>
                                      </p:cBhvr>
                                      <p:to>
                                        <p:strVal val="visible"/>
                                      </p:to>
                                    </p:set>
                                    <p:animEffect transition="in" filter="fade">
                                      <p:cBhvr>
                                        <p:cTn id="12" dur="2000"/>
                                        <p:tgtEl>
                                          <p:spTgt spid="130051">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0291"/>
                                        </p:tgtEl>
                                        <p:attrNameLst>
                                          <p:attrName>style.visibility</p:attrName>
                                        </p:attrNameLst>
                                      </p:cBhvr>
                                      <p:to>
                                        <p:strVal val="visible"/>
                                      </p:to>
                                    </p:set>
                                    <p:animEffect transition="in" filter="fade">
                                      <p:cBhvr>
                                        <p:cTn id="15" dur="2000"/>
                                        <p:tgtEl>
                                          <p:spTgt spid="140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381000"/>
            <a:ext cx="8229600" cy="990600"/>
          </a:xfrm>
          <a:noFill/>
          <a:ln w="57150">
            <a:solidFill>
              <a:schemeClr val="bg2"/>
            </a:solidFill>
            <a:miter lim="800000"/>
            <a:headEnd/>
            <a:tailEnd/>
          </a:ln>
        </p:spPr>
        <p:txBody>
          <a:bodyPr/>
          <a:lstStyle/>
          <a:p>
            <a:r>
              <a:rPr lang="en-US" dirty="0" smtClean="0">
                <a:latin typeface="Baskerville Old Face" pitchFamily="18" charset="0"/>
              </a:rPr>
              <a:t>On Interpreting Symbols</a:t>
            </a:r>
            <a:endParaRPr lang="en-US" dirty="0">
              <a:latin typeface="Baskerville Old Face" pitchFamily="18" charset="0"/>
            </a:endParaRPr>
          </a:p>
        </p:txBody>
      </p:sp>
      <p:sp>
        <p:nvSpPr>
          <p:cNvPr id="130051" name="Rectangle 3"/>
          <p:cNvSpPr>
            <a:spLocks noGrp="1" noChangeArrowheads="1"/>
          </p:cNvSpPr>
          <p:nvPr>
            <p:ph type="body" idx="1"/>
          </p:nvPr>
        </p:nvSpPr>
        <p:spPr>
          <a:xfrm>
            <a:off x="457200" y="1676400"/>
            <a:ext cx="8229600" cy="4876800"/>
          </a:xfrm>
        </p:spPr>
        <p:txBody>
          <a:bodyPr/>
          <a:lstStyle/>
          <a:p>
            <a:pPr>
              <a:lnSpc>
                <a:spcPct val="90000"/>
              </a:lnSpc>
              <a:buFont typeface="Wingdings" pitchFamily="2" charset="2"/>
              <a:buChar char="Ø"/>
            </a:pPr>
            <a:r>
              <a:rPr lang="en-US" sz="2800" dirty="0" smtClean="0">
                <a:latin typeface="Mongolian Baiti" pitchFamily="66" charset="0"/>
                <a:cs typeface="Mongolian Baiti" pitchFamily="66" charset="0"/>
              </a:rPr>
              <a:t>We can derive meaning from the symbol itself, but can also make inferences based on how a universal symbol is exhibited or used.</a:t>
            </a:r>
          </a:p>
          <a:p>
            <a:pPr marL="0" indent="0">
              <a:lnSpc>
                <a:spcPct val="90000"/>
              </a:lnSpc>
              <a:buNone/>
            </a:pPr>
            <a:endParaRPr lang="en-US" sz="1200" dirty="0" smtClean="0">
              <a:latin typeface="Mongolian Baiti" pitchFamily="66" charset="0"/>
              <a:cs typeface="Mongolian Baiti" pitchFamily="66" charset="0"/>
            </a:endParaRPr>
          </a:p>
          <a:p>
            <a:pPr>
              <a:lnSpc>
                <a:spcPct val="90000"/>
              </a:lnSpc>
              <a:buNone/>
            </a:pPr>
            <a:r>
              <a:rPr lang="en-US" sz="2800" b="1" dirty="0" smtClean="0">
                <a:latin typeface="Mongolian Baiti" pitchFamily="66" charset="0"/>
                <a:cs typeface="Mongolian Baiti" pitchFamily="66" charset="0"/>
              </a:rPr>
              <a:t>For Example:</a:t>
            </a:r>
          </a:p>
          <a:p>
            <a:pPr>
              <a:lnSpc>
                <a:spcPct val="90000"/>
              </a:lnSpc>
              <a:buFont typeface="Wingdings" pitchFamily="2" charset="2"/>
              <a:buChar char="Ø"/>
            </a:pPr>
            <a:r>
              <a:rPr lang="en-US" sz="2800" dirty="0" smtClean="0">
                <a:latin typeface="Mongolian Baiti" pitchFamily="66" charset="0"/>
                <a:cs typeface="Mongolian Baiti" pitchFamily="66" charset="0"/>
              </a:rPr>
              <a:t>Universally, water represents life and purity, so how we might interpret the use of a </a:t>
            </a:r>
            <a:r>
              <a:rPr lang="en-US" sz="2800" dirty="0" smtClean="0">
                <a:latin typeface="Showcard Gothic" pitchFamily="82" charset="0"/>
              </a:rPr>
              <a:t>Polluted river</a:t>
            </a:r>
            <a:r>
              <a:rPr lang="en-US" sz="2800" dirty="0" smtClean="0"/>
              <a:t> </a:t>
            </a:r>
            <a:r>
              <a:rPr lang="en-US" sz="2800" dirty="0" smtClean="0">
                <a:latin typeface="Mongolian Baiti" pitchFamily="66" charset="0"/>
                <a:cs typeface="Mongolian Baiti" pitchFamily="66" charset="0"/>
              </a:rPr>
              <a:t>in a story?</a:t>
            </a:r>
          </a:p>
          <a:p>
            <a:pPr marL="609600" indent="-609600">
              <a:lnSpc>
                <a:spcPct val="90000"/>
              </a:lnSpc>
              <a:buFont typeface="Wingdings" pitchFamily="2" charset="2"/>
              <a:buNone/>
            </a:pPr>
            <a:endParaRPr lang="en-US" sz="2800" dirty="0"/>
          </a:p>
        </p:txBody>
      </p:sp>
      <p:pic>
        <p:nvPicPr>
          <p:cNvPr id="139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4572000"/>
            <a:ext cx="3009900" cy="1984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582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Effect transition="in" filter="fade">
                                      <p:cBhvr>
                                        <p:cTn id="7" dur="2000"/>
                                        <p:tgtEl>
                                          <p:spTgt spid="130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051">
                                            <p:txEl>
                                              <p:pRg st="2" end="2"/>
                                            </p:txEl>
                                          </p:spTgt>
                                        </p:tgtEl>
                                        <p:attrNameLst>
                                          <p:attrName>style.visibility</p:attrName>
                                        </p:attrNameLst>
                                      </p:cBhvr>
                                      <p:to>
                                        <p:strVal val="visible"/>
                                      </p:to>
                                    </p:set>
                                    <p:animEffect transition="in" filter="fade">
                                      <p:cBhvr>
                                        <p:cTn id="12" dur="2000"/>
                                        <p:tgtEl>
                                          <p:spTgt spid="130051">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0051">
                                            <p:txEl>
                                              <p:pRg st="3" end="3"/>
                                            </p:txEl>
                                          </p:spTgt>
                                        </p:tgtEl>
                                        <p:attrNameLst>
                                          <p:attrName>style.visibility</p:attrName>
                                        </p:attrNameLst>
                                      </p:cBhvr>
                                      <p:to>
                                        <p:strVal val="visible"/>
                                      </p:to>
                                    </p:set>
                                    <p:animEffect transition="in" filter="fade">
                                      <p:cBhvr>
                                        <p:cTn id="15" dur="2000"/>
                                        <p:tgtEl>
                                          <p:spTgt spid="130051">
                                            <p:txEl>
                                              <p:pRg st="3" end="3"/>
                                            </p:txEl>
                                          </p:spTgt>
                                        </p:tgtEl>
                                      </p:cBhvr>
                                    </p:animEffect>
                                  </p:childTnLst>
                                </p:cTn>
                              </p:par>
                            </p:childTnLst>
                          </p:cTn>
                        </p:par>
                        <p:par>
                          <p:cTn id="16" fill="hold">
                            <p:stCondLst>
                              <p:cond delay="2000"/>
                            </p:stCondLst>
                            <p:childTnLst>
                              <p:par>
                                <p:cTn id="17" presetID="10" presetClass="entr" presetSubtype="0" fill="hold" nodeType="afterEffect">
                                  <p:stCondLst>
                                    <p:cond delay="3000"/>
                                  </p:stCondLst>
                                  <p:childTnLst>
                                    <p:set>
                                      <p:cBhvr>
                                        <p:cTn id="18" dur="1" fill="hold">
                                          <p:stCondLst>
                                            <p:cond delay="0"/>
                                          </p:stCondLst>
                                        </p:cTn>
                                        <p:tgtEl>
                                          <p:spTgt spid="139266"/>
                                        </p:tgtEl>
                                        <p:attrNameLst>
                                          <p:attrName>style.visibility</p:attrName>
                                        </p:attrNameLst>
                                      </p:cBhvr>
                                      <p:to>
                                        <p:strVal val="visible"/>
                                      </p:to>
                                    </p:set>
                                    <p:animEffect transition="in" filter="fade">
                                      <p:cBhvr>
                                        <p:cTn id="19" dur="2000"/>
                                        <p:tgtEl>
                                          <p:spTgt spid="139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body" idx="1"/>
          </p:nvPr>
        </p:nvSpPr>
        <p:spPr>
          <a:xfrm>
            <a:off x="304800" y="152400"/>
            <a:ext cx="8534400" cy="1295400"/>
          </a:xfrm>
          <a:noFill/>
          <a:ln w="57150">
            <a:solidFill>
              <a:schemeClr val="bg2"/>
            </a:solidFill>
            <a:miter lim="800000"/>
            <a:headEnd/>
            <a:tailEnd/>
          </a:ln>
        </p:spPr>
        <p:txBody>
          <a:bodyPr/>
          <a:lstStyle/>
          <a:p>
            <a:pPr algn="ctr">
              <a:lnSpc>
                <a:spcPct val="80000"/>
              </a:lnSpc>
              <a:buFont typeface="Wingdings" pitchFamily="2" charset="2"/>
              <a:buNone/>
            </a:pPr>
            <a:r>
              <a:rPr lang="en-US" sz="800" dirty="0">
                <a:latin typeface="Baskerville Old Face" pitchFamily="18" charset="0"/>
              </a:rPr>
              <a:t>   </a:t>
            </a:r>
            <a:endParaRPr lang="en-US" sz="800" dirty="0" smtClean="0">
              <a:latin typeface="Baskerville Old Face" pitchFamily="18" charset="0"/>
            </a:endParaRPr>
          </a:p>
          <a:p>
            <a:pPr algn="ctr">
              <a:lnSpc>
                <a:spcPct val="80000"/>
              </a:lnSpc>
              <a:buFont typeface="Wingdings" pitchFamily="2" charset="2"/>
              <a:buNone/>
            </a:pPr>
            <a:r>
              <a:rPr lang="en-US" sz="2000" dirty="0" smtClean="0">
                <a:latin typeface="Baskerville Old Face" pitchFamily="18" charset="0"/>
              </a:rPr>
              <a:t>PART </a:t>
            </a:r>
            <a:r>
              <a:rPr lang="en-US" sz="2000" dirty="0">
                <a:latin typeface="Baskerville Old Face" pitchFamily="18" charset="0"/>
              </a:rPr>
              <a:t>1:  </a:t>
            </a:r>
            <a:r>
              <a:rPr lang="en-US" sz="2000" dirty="0" smtClean="0">
                <a:latin typeface="Baskerville Old Face" pitchFamily="18" charset="0"/>
              </a:rPr>
              <a:t>How many symbols can you associate with</a:t>
            </a:r>
          </a:p>
          <a:p>
            <a:pPr algn="ctr">
              <a:lnSpc>
                <a:spcPct val="80000"/>
              </a:lnSpc>
              <a:buFont typeface="Wingdings" pitchFamily="2" charset="2"/>
              <a:buNone/>
            </a:pPr>
            <a:r>
              <a:rPr lang="en-US" sz="2000" u="sng" dirty="0" smtClean="0">
                <a:latin typeface="Showcard Gothic" pitchFamily="82" charset="0"/>
              </a:rPr>
              <a:t>UNIVERSAL</a:t>
            </a:r>
            <a:r>
              <a:rPr lang="en-US" sz="2000" dirty="0">
                <a:latin typeface="Showcard Gothic" pitchFamily="82" charset="0"/>
              </a:rPr>
              <a:t>, </a:t>
            </a:r>
            <a:r>
              <a:rPr lang="en-US" sz="2000" b="1" dirty="0">
                <a:latin typeface="Broadway" pitchFamily="82" charset="0"/>
              </a:rPr>
              <a:t>ABSTRACT</a:t>
            </a:r>
            <a:r>
              <a:rPr lang="en-US" sz="2000" b="1" dirty="0"/>
              <a:t> </a:t>
            </a:r>
            <a:r>
              <a:rPr lang="en-US" sz="2000" dirty="0">
                <a:latin typeface="Baskerville Old Face" pitchFamily="18" charset="0"/>
              </a:rPr>
              <a:t>i</a:t>
            </a:r>
            <a:r>
              <a:rPr lang="en-US" sz="2000" dirty="0" smtClean="0">
                <a:latin typeface="Baskerville Old Face" pitchFamily="18" charset="0"/>
              </a:rPr>
              <a:t>deas or values??</a:t>
            </a:r>
            <a:r>
              <a:rPr lang="en-US" sz="2000" dirty="0"/>
              <a:t/>
            </a:r>
            <a:br>
              <a:rPr lang="en-US" sz="2000" dirty="0"/>
            </a:br>
            <a:endParaRPr lang="en-US" sz="800" dirty="0"/>
          </a:p>
          <a:p>
            <a:pPr algn="ctr">
              <a:lnSpc>
                <a:spcPct val="80000"/>
              </a:lnSpc>
              <a:buFont typeface="Wingdings" pitchFamily="2" charset="2"/>
              <a:buNone/>
            </a:pPr>
            <a:r>
              <a:rPr lang="en-US" sz="1600" dirty="0">
                <a:latin typeface="Mongolian Baiti" pitchFamily="66" charset="0"/>
                <a:cs typeface="Mongolian Baiti" pitchFamily="66" charset="0"/>
              </a:rPr>
              <a:t>HINT: Don’t limit yourselves to objects, think also about shapes and colors or just </a:t>
            </a:r>
            <a:r>
              <a:rPr lang="en-US" sz="1600" i="1" dirty="0">
                <a:latin typeface="Mongolian Baiti" pitchFamily="66" charset="0"/>
                <a:cs typeface="Mongolian Baiti" pitchFamily="66" charset="0"/>
              </a:rPr>
              <a:t>parts</a:t>
            </a:r>
            <a:r>
              <a:rPr lang="en-US" sz="1600" dirty="0">
                <a:latin typeface="Mongolian Baiti" pitchFamily="66" charset="0"/>
                <a:cs typeface="Mongolian Baiti" pitchFamily="66" charset="0"/>
              </a:rPr>
              <a:t> of a picture</a:t>
            </a:r>
          </a:p>
        </p:txBody>
      </p:sp>
      <p:sp>
        <p:nvSpPr>
          <p:cNvPr id="133125" name="Rectangle 5"/>
          <p:cNvSpPr>
            <a:spLocks noChangeArrowheads="1"/>
          </p:cNvSpPr>
          <p:nvPr/>
        </p:nvSpPr>
        <p:spPr bwMode="auto">
          <a:xfrm>
            <a:off x="457200" y="1600200"/>
            <a:ext cx="4343400" cy="51054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26" name="Rectangle 6"/>
          <p:cNvSpPr>
            <a:spLocks noChangeArrowheads="1"/>
          </p:cNvSpPr>
          <p:nvPr/>
        </p:nvSpPr>
        <p:spPr bwMode="auto">
          <a:xfrm>
            <a:off x="4800600" y="1600200"/>
            <a:ext cx="4038600" cy="5105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131" name="Picture 11" descr="MCj0282934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24000"/>
            <a:ext cx="2971800" cy="1843088"/>
          </a:xfrm>
          <a:prstGeom prst="rect">
            <a:avLst/>
          </a:prstGeom>
          <a:noFill/>
          <a:extLst>
            <a:ext uri="{909E8E84-426E-40DD-AFC4-6F175D3DCCD1}">
              <a14:hiddenFill xmlns:a14="http://schemas.microsoft.com/office/drawing/2010/main">
                <a:solidFill>
                  <a:srgbClr val="FFFFFF"/>
                </a:solidFill>
              </a14:hiddenFill>
            </a:ext>
          </a:extLst>
        </p:spPr>
      </p:pic>
      <p:pic>
        <p:nvPicPr>
          <p:cNvPr id="133133" name="Picture 13" descr="MCj0304861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2438400"/>
            <a:ext cx="1257300" cy="1820863"/>
          </a:xfrm>
          <a:prstGeom prst="rect">
            <a:avLst/>
          </a:prstGeom>
          <a:noFill/>
          <a:extLst>
            <a:ext uri="{909E8E84-426E-40DD-AFC4-6F175D3DCCD1}">
              <a14:hiddenFill xmlns:a14="http://schemas.microsoft.com/office/drawing/2010/main">
                <a:solidFill>
                  <a:srgbClr val="FFFFFF"/>
                </a:solidFill>
              </a14:hiddenFill>
            </a:ext>
          </a:extLst>
        </p:spPr>
      </p:pic>
      <p:pic>
        <p:nvPicPr>
          <p:cNvPr id="133134" name="Picture 14" descr="MCj0434790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676400"/>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3135" name="Picture 15" descr="MCj0436375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82880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33140" name="Picture 20" descr="MCNA01525_00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0" y="3733800"/>
            <a:ext cx="2743200" cy="1571625"/>
          </a:xfrm>
          <a:prstGeom prst="rect">
            <a:avLst/>
          </a:prstGeom>
          <a:noFill/>
          <a:extLst>
            <a:ext uri="{909E8E84-426E-40DD-AFC4-6F175D3DCCD1}">
              <a14:hiddenFill xmlns:a14="http://schemas.microsoft.com/office/drawing/2010/main">
                <a:solidFill>
                  <a:srgbClr val="FFFFFF"/>
                </a:solidFill>
              </a14:hiddenFill>
            </a:ext>
          </a:extLst>
        </p:spPr>
      </p:pic>
      <p:pic>
        <p:nvPicPr>
          <p:cNvPr id="133141" name="Picture 21" descr="MCj0318952000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389631">
            <a:off x="1371599" y="4619828"/>
            <a:ext cx="1600200" cy="404813"/>
          </a:xfrm>
          <a:prstGeom prst="rect">
            <a:avLst/>
          </a:prstGeom>
          <a:noFill/>
          <a:extLst>
            <a:ext uri="{909E8E84-426E-40DD-AFC4-6F175D3DCCD1}">
              <a14:hiddenFill xmlns:a14="http://schemas.microsoft.com/office/drawing/2010/main">
                <a:solidFill>
                  <a:srgbClr val="FFFFFF"/>
                </a:solidFill>
              </a14:hiddenFill>
            </a:ext>
          </a:extLst>
        </p:spPr>
      </p:pic>
      <p:pic>
        <p:nvPicPr>
          <p:cNvPr id="133143" name="Picture 23" descr="MCj04363920000[1]"/>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3581400" y="1600200"/>
            <a:ext cx="1176338"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33144" name="Picture 24" descr="MCj0436397000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430034">
            <a:off x="381000" y="5791200"/>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33148" name="Picture 28" descr="MCj0229199000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86600" y="1524000"/>
            <a:ext cx="1827213" cy="1733550"/>
          </a:xfrm>
          <a:prstGeom prst="rect">
            <a:avLst/>
          </a:prstGeom>
          <a:noFill/>
          <a:extLst>
            <a:ext uri="{909E8E84-426E-40DD-AFC4-6F175D3DCCD1}">
              <a14:hiddenFill xmlns:a14="http://schemas.microsoft.com/office/drawing/2010/main">
                <a:solidFill>
                  <a:srgbClr val="FFFFFF"/>
                </a:solidFill>
              </a14:hiddenFill>
            </a:ext>
          </a:extLst>
        </p:spPr>
      </p:pic>
      <p:pic>
        <p:nvPicPr>
          <p:cNvPr id="133149" name="Picture 29" descr="MCj0352378000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3400" y="3124200"/>
            <a:ext cx="1082675" cy="1811338"/>
          </a:xfrm>
          <a:prstGeom prst="rect">
            <a:avLst/>
          </a:prstGeom>
          <a:noFill/>
          <a:extLst>
            <a:ext uri="{909E8E84-426E-40DD-AFC4-6F175D3DCCD1}">
              <a14:hiddenFill xmlns:a14="http://schemas.microsoft.com/office/drawing/2010/main">
                <a:solidFill>
                  <a:srgbClr val="FFFFFF"/>
                </a:solidFill>
              </a14:hiddenFill>
            </a:ext>
          </a:extLst>
        </p:spPr>
      </p:pic>
      <p:pic>
        <p:nvPicPr>
          <p:cNvPr id="133151" name="Picture 31" descr="MCBD05706_000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29000" y="4665663"/>
            <a:ext cx="2819400" cy="2116137"/>
          </a:xfrm>
          <a:prstGeom prst="rect">
            <a:avLst/>
          </a:prstGeom>
          <a:noFill/>
          <a:extLst>
            <a:ext uri="{909E8E84-426E-40DD-AFC4-6F175D3DCCD1}">
              <a14:hiddenFill xmlns:a14="http://schemas.microsoft.com/office/drawing/2010/main">
                <a:solidFill>
                  <a:srgbClr val="FFFFFF"/>
                </a:solidFill>
              </a14:hiddenFill>
            </a:ext>
          </a:extLst>
        </p:spPr>
      </p:pic>
      <p:pic>
        <p:nvPicPr>
          <p:cNvPr id="133153" name="Picture 33" descr="MCj02321720000[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43800" y="4800600"/>
            <a:ext cx="1295400" cy="1292225"/>
          </a:xfrm>
          <a:prstGeom prst="rect">
            <a:avLst/>
          </a:prstGeom>
          <a:noFill/>
          <a:extLst>
            <a:ext uri="{909E8E84-426E-40DD-AFC4-6F175D3DCCD1}">
              <a14:hiddenFill xmlns:a14="http://schemas.microsoft.com/office/drawing/2010/main">
                <a:solidFill>
                  <a:srgbClr val="FFFFFF"/>
                </a:solidFill>
              </a14:hiddenFill>
            </a:ext>
          </a:extLst>
        </p:spPr>
      </p:pic>
      <p:pic>
        <p:nvPicPr>
          <p:cNvPr id="133156" name="Picture 36" descr="MCj03189040000[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032746">
            <a:off x="762000" y="5029200"/>
            <a:ext cx="989013" cy="971550"/>
          </a:xfrm>
          <a:prstGeom prst="rect">
            <a:avLst/>
          </a:prstGeom>
          <a:noFill/>
          <a:extLst>
            <a:ext uri="{909E8E84-426E-40DD-AFC4-6F175D3DCCD1}">
              <a14:hiddenFill xmlns:a14="http://schemas.microsoft.com/office/drawing/2010/main">
                <a:solidFill>
                  <a:srgbClr val="FFFFFF"/>
                </a:solidFill>
              </a14:hiddenFill>
            </a:ext>
          </a:extLst>
        </p:spPr>
      </p:pic>
      <p:pic>
        <p:nvPicPr>
          <p:cNvPr id="133157" name="Picture 37" descr="MCj04348160000[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0200" y="320040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33158" name="Picture 38" descr="MCBS00285_0000[1]"/>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3611925">
            <a:off x="6049169" y="2790031"/>
            <a:ext cx="1303338" cy="1209675"/>
          </a:xfrm>
          <a:prstGeom prst="rect">
            <a:avLst/>
          </a:prstGeom>
          <a:noFill/>
          <a:extLst>
            <a:ext uri="{909E8E84-426E-40DD-AFC4-6F175D3DCCD1}">
              <a14:hiddenFill xmlns:a14="http://schemas.microsoft.com/office/drawing/2010/main">
                <a:solidFill>
                  <a:srgbClr val="FFFFFF"/>
                </a:solidFill>
              </a14:hiddenFill>
            </a:ext>
          </a:extLst>
        </p:spPr>
      </p:pic>
      <p:pic>
        <p:nvPicPr>
          <p:cNvPr id="133159" name="Picture 39" descr="MCj04135800000[1]"/>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057400" y="5029200"/>
            <a:ext cx="1173163" cy="1577975"/>
          </a:xfrm>
          <a:prstGeom prst="rect">
            <a:avLst/>
          </a:prstGeom>
          <a:noFill/>
          <a:extLst>
            <a:ext uri="{909E8E84-426E-40DD-AFC4-6F175D3DCCD1}">
              <a14:hiddenFill xmlns:a14="http://schemas.microsoft.com/office/drawing/2010/main">
                <a:solidFill>
                  <a:srgbClr val="FFFFFF"/>
                </a:solidFill>
              </a14:hiddenFill>
            </a:ext>
          </a:extLst>
        </p:spPr>
      </p:pic>
      <p:pic>
        <p:nvPicPr>
          <p:cNvPr id="133160" name="Picture 40" descr="MCj04241520000[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419600" y="3276600"/>
            <a:ext cx="757238" cy="1189038"/>
          </a:xfrm>
          <a:prstGeom prst="rect">
            <a:avLst/>
          </a:prstGeom>
          <a:noFill/>
          <a:extLst>
            <a:ext uri="{909E8E84-426E-40DD-AFC4-6F175D3DCCD1}">
              <a14:hiddenFill xmlns:a14="http://schemas.microsoft.com/office/drawing/2010/main">
                <a:solidFill>
                  <a:srgbClr val="FFFFFF"/>
                </a:solidFill>
              </a14:hiddenFill>
            </a:ext>
          </a:extLst>
        </p:spPr>
      </p:pic>
      <p:pic>
        <p:nvPicPr>
          <p:cNvPr id="133162" name="Picture 42" descr="MCAN01211_0000[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001000" y="6248400"/>
            <a:ext cx="914400" cy="409575"/>
          </a:xfrm>
          <a:prstGeom prst="rect">
            <a:avLst/>
          </a:prstGeom>
          <a:noFill/>
          <a:extLst>
            <a:ext uri="{909E8E84-426E-40DD-AFC4-6F175D3DCCD1}">
              <a14:hiddenFill xmlns:a14="http://schemas.microsoft.com/office/drawing/2010/main">
                <a:solidFill>
                  <a:srgbClr val="FFFFFF"/>
                </a:solidFill>
              </a14:hiddenFill>
            </a:ext>
          </a:extLst>
        </p:spPr>
      </p:pic>
      <p:pic>
        <p:nvPicPr>
          <p:cNvPr id="133165" name="Picture 45" descr="MCj03564650000[1]"/>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276600" y="4343400"/>
            <a:ext cx="80645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33167" name="Picture 47" descr="MCj03524800000[1]"/>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382000" y="3352800"/>
            <a:ext cx="333375"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33169" name="Picture 49" descr="MCj04325370000[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400800" y="5562600"/>
            <a:ext cx="984250" cy="984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animEffect transition="in" filter="fade">
                                      <p:cBhvr>
                                        <p:cTn id="7" dur="1000"/>
                                        <p:tgtEl>
                                          <p:spTgt spid="133123">
                                            <p:txEl>
                                              <p:pRg st="1" end="1"/>
                                            </p:txEl>
                                          </p:spTgt>
                                        </p:tgtEl>
                                      </p:cBhvr>
                                    </p:animEffect>
                                    <p:anim calcmode="lin" valueType="num">
                                      <p:cBhvr>
                                        <p:cTn id="8" dur="10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312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3123">
                                            <p:txEl>
                                              <p:pRg st="2" end="2"/>
                                            </p:txEl>
                                          </p:spTgt>
                                        </p:tgtEl>
                                        <p:attrNameLst>
                                          <p:attrName>style.visibility</p:attrName>
                                        </p:attrNameLst>
                                      </p:cBhvr>
                                      <p:to>
                                        <p:strVal val="visible"/>
                                      </p:to>
                                    </p:set>
                                    <p:animEffect transition="in" filter="fade">
                                      <p:cBhvr>
                                        <p:cTn id="12" dur="1000"/>
                                        <p:tgtEl>
                                          <p:spTgt spid="133123">
                                            <p:txEl>
                                              <p:pRg st="2" end="2"/>
                                            </p:txEl>
                                          </p:spTgt>
                                        </p:tgtEl>
                                      </p:cBhvr>
                                    </p:animEffect>
                                    <p:anim calcmode="lin" valueType="num">
                                      <p:cBhvr>
                                        <p:cTn id="13" dur="1000" fill="hold"/>
                                        <p:tgtEl>
                                          <p:spTgt spid="13312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331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3123">
                                            <p:txEl>
                                              <p:pRg st="3" end="3"/>
                                            </p:txEl>
                                          </p:spTgt>
                                        </p:tgtEl>
                                        <p:attrNameLst>
                                          <p:attrName>style.visibility</p:attrName>
                                        </p:attrNameLst>
                                      </p:cBhvr>
                                      <p:to>
                                        <p:strVal val="visible"/>
                                      </p:to>
                                    </p:set>
                                    <p:animEffect transition="in" filter="fade">
                                      <p:cBhvr>
                                        <p:cTn id="19" dur="1000"/>
                                        <p:tgtEl>
                                          <p:spTgt spid="133123">
                                            <p:txEl>
                                              <p:pRg st="3" end="3"/>
                                            </p:txEl>
                                          </p:spTgt>
                                        </p:tgtEl>
                                      </p:cBhvr>
                                    </p:animEffect>
                                    <p:anim calcmode="lin" valueType="num">
                                      <p:cBhvr>
                                        <p:cTn id="20" dur="1000" fill="hold"/>
                                        <p:tgtEl>
                                          <p:spTgt spid="13312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3312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33131"/>
                                        </p:tgtEl>
                                        <p:attrNameLst>
                                          <p:attrName>style.visibility</p:attrName>
                                        </p:attrNameLst>
                                      </p:cBhvr>
                                      <p:to>
                                        <p:strVal val="visible"/>
                                      </p:to>
                                    </p:set>
                                    <p:animEffect transition="in" filter="fade">
                                      <p:cBhvr>
                                        <p:cTn id="25" dur="1000"/>
                                        <p:tgtEl>
                                          <p:spTgt spid="133131"/>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33148"/>
                                        </p:tgtEl>
                                        <p:attrNameLst>
                                          <p:attrName>style.visibility</p:attrName>
                                        </p:attrNameLst>
                                      </p:cBhvr>
                                      <p:to>
                                        <p:strVal val="visible"/>
                                      </p:to>
                                    </p:set>
                                    <p:animEffect transition="in" filter="fade">
                                      <p:cBhvr>
                                        <p:cTn id="29" dur="1000"/>
                                        <p:tgtEl>
                                          <p:spTgt spid="133148"/>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33135"/>
                                        </p:tgtEl>
                                        <p:attrNameLst>
                                          <p:attrName>style.visibility</p:attrName>
                                        </p:attrNameLst>
                                      </p:cBhvr>
                                      <p:to>
                                        <p:strVal val="visible"/>
                                      </p:to>
                                    </p:set>
                                    <p:animEffect transition="in" filter="fade">
                                      <p:cBhvr>
                                        <p:cTn id="33" dur="1000"/>
                                        <p:tgtEl>
                                          <p:spTgt spid="133135"/>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133134"/>
                                        </p:tgtEl>
                                        <p:attrNameLst>
                                          <p:attrName>style.visibility</p:attrName>
                                        </p:attrNameLst>
                                      </p:cBhvr>
                                      <p:to>
                                        <p:strVal val="visible"/>
                                      </p:to>
                                    </p:set>
                                    <p:animEffect transition="in" filter="fade">
                                      <p:cBhvr>
                                        <p:cTn id="37" dur="1000"/>
                                        <p:tgtEl>
                                          <p:spTgt spid="133134"/>
                                        </p:tgtEl>
                                      </p:cBhvr>
                                    </p:animEffect>
                                  </p:childTnLst>
                                </p:cTn>
                              </p:par>
                            </p:childTnLst>
                          </p:cTn>
                        </p:par>
                        <p:par>
                          <p:cTn id="38" fill="hold">
                            <p:stCondLst>
                              <p:cond delay="5000"/>
                            </p:stCondLst>
                            <p:childTnLst>
                              <p:par>
                                <p:cTn id="39" presetID="10" presetClass="entr" presetSubtype="0" fill="hold" nodeType="afterEffect">
                                  <p:stCondLst>
                                    <p:cond delay="0"/>
                                  </p:stCondLst>
                                  <p:childTnLst>
                                    <p:set>
                                      <p:cBhvr>
                                        <p:cTn id="40" dur="1" fill="hold">
                                          <p:stCondLst>
                                            <p:cond delay="0"/>
                                          </p:stCondLst>
                                        </p:cTn>
                                        <p:tgtEl>
                                          <p:spTgt spid="133165"/>
                                        </p:tgtEl>
                                        <p:attrNameLst>
                                          <p:attrName>style.visibility</p:attrName>
                                        </p:attrNameLst>
                                      </p:cBhvr>
                                      <p:to>
                                        <p:strVal val="visible"/>
                                      </p:to>
                                    </p:set>
                                    <p:animEffect transition="in" filter="fade">
                                      <p:cBhvr>
                                        <p:cTn id="41" dur="1000"/>
                                        <p:tgtEl>
                                          <p:spTgt spid="133165"/>
                                        </p:tgtEl>
                                      </p:cBhvr>
                                    </p:animEffect>
                                  </p:childTnLst>
                                </p:cTn>
                              </p:par>
                            </p:childTnLst>
                          </p:cTn>
                        </p:par>
                        <p:par>
                          <p:cTn id="42" fill="hold">
                            <p:stCondLst>
                              <p:cond delay="6000"/>
                            </p:stCondLst>
                            <p:childTnLst>
                              <p:par>
                                <p:cTn id="43" presetID="10" presetClass="entr" presetSubtype="0" fill="hold" nodeType="afterEffect">
                                  <p:stCondLst>
                                    <p:cond delay="0"/>
                                  </p:stCondLst>
                                  <p:childTnLst>
                                    <p:set>
                                      <p:cBhvr>
                                        <p:cTn id="44" dur="1" fill="hold">
                                          <p:stCondLst>
                                            <p:cond delay="0"/>
                                          </p:stCondLst>
                                        </p:cTn>
                                        <p:tgtEl>
                                          <p:spTgt spid="133157"/>
                                        </p:tgtEl>
                                        <p:attrNameLst>
                                          <p:attrName>style.visibility</p:attrName>
                                        </p:attrNameLst>
                                      </p:cBhvr>
                                      <p:to>
                                        <p:strVal val="visible"/>
                                      </p:to>
                                    </p:set>
                                    <p:animEffect transition="in" filter="fade">
                                      <p:cBhvr>
                                        <p:cTn id="45" dur="1000"/>
                                        <p:tgtEl>
                                          <p:spTgt spid="133157"/>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133144"/>
                                        </p:tgtEl>
                                        <p:attrNameLst>
                                          <p:attrName>style.visibility</p:attrName>
                                        </p:attrNameLst>
                                      </p:cBhvr>
                                      <p:to>
                                        <p:strVal val="visible"/>
                                      </p:to>
                                    </p:set>
                                    <p:animEffect transition="in" filter="fade">
                                      <p:cBhvr>
                                        <p:cTn id="49" dur="1000"/>
                                        <p:tgtEl>
                                          <p:spTgt spid="133144"/>
                                        </p:tgtEl>
                                      </p:cBhvr>
                                    </p:animEffect>
                                  </p:childTnLst>
                                </p:cTn>
                              </p:par>
                            </p:childTnLst>
                          </p:cTn>
                        </p:par>
                        <p:par>
                          <p:cTn id="50" fill="hold">
                            <p:stCondLst>
                              <p:cond delay="8000"/>
                            </p:stCondLst>
                            <p:childTnLst>
                              <p:par>
                                <p:cTn id="51" presetID="10" presetClass="entr" presetSubtype="0" fill="hold" nodeType="afterEffect">
                                  <p:stCondLst>
                                    <p:cond delay="0"/>
                                  </p:stCondLst>
                                  <p:childTnLst>
                                    <p:set>
                                      <p:cBhvr>
                                        <p:cTn id="52" dur="1" fill="hold">
                                          <p:stCondLst>
                                            <p:cond delay="0"/>
                                          </p:stCondLst>
                                        </p:cTn>
                                        <p:tgtEl>
                                          <p:spTgt spid="133151"/>
                                        </p:tgtEl>
                                        <p:attrNameLst>
                                          <p:attrName>style.visibility</p:attrName>
                                        </p:attrNameLst>
                                      </p:cBhvr>
                                      <p:to>
                                        <p:strVal val="visible"/>
                                      </p:to>
                                    </p:set>
                                    <p:animEffect transition="in" filter="fade">
                                      <p:cBhvr>
                                        <p:cTn id="53" dur="1000"/>
                                        <p:tgtEl>
                                          <p:spTgt spid="133151"/>
                                        </p:tgtEl>
                                      </p:cBhvr>
                                    </p:animEffect>
                                  </p:childTnLst>
                                </p:cTn>
                              </p:par>
                            </p:childTnLst>
                          </p:cTn>
                        </p:par>
                        <p:par>
                          <p:cTn id="54" fill="hold">
                            <p:stCondLst>
                              <p:cond delay="9000"/>
                            </p:stCondLst>
                            <p:childTnLst>
                              <p:par>
                                <p:cTn id="55" presetID="10" presetClass="entr" presetSubtype="0" fill="hold" nodeType="afterEffect">
                                  <p:stCondLst>
                                    <p:cond delay="0"/>
                                  </p:stCondLst>
                                  <p:childTnLst>
                                    <p:set>
                                      <p:cBhvr>
                                        <p:cTn id="56" dur="1" fill="hold">
                                          <p:stCondLst>
                                            <p:cond delay="0"/>
                                          </p:stCondLst>
                                        </p:cTn>
                                        <p:tgtEl>
                                          <p:spTgt spid="133162"/>
                                        </p:tgtEl>
                                        <p:attrNameLst>
                                          <p:attrName>style.visibility</p:attrName>
                                        </p:attrNameLst>
                                      </p:cBhvr>
                                      <p:to>
                                        <p:strVal val="visible"/>
                                      </p:to>
                                    </p:set>
                                    <p:animEffect transition="in" filter="fade">
                                      <p:cBhvr>
                                        <p:cTn id="57" dur="1000"/>
                                        <p:tgtEl>
                                          <p:spTgt spid="133162"/>
                                        </p:tgtEl>
                                      </p:cBhvr>
                                    </p:animEffect>
                                  </p:childTnLst>
                                </p:cTn>
                              </p:par>
                            </p:childTnLst>
                          </p:cTn>
                        </p:par>
                        <p:par>
                          <p:cTn id="58" fill="hold">
                            <p:stCondLst>
                              <p:cond delay="10000"/>
                            </p:stCondLst>
                            <p:childTnLst>
                              <p:par>
                                <p:cTn id="59" presetID="10" presetClass="entr" presetSubtype="0" fill="hold" nodeType="afterEffect">
                                  <p:stCondLst>
                                    <p:cond delay="0"/>
                                  </p:stCondLst>
                                  <p:childTnLst>
                                    <p:set>
                                      <p:cBhvr>
                                        <p:cTn id="60" dur="1" fill="hold">
                                          <p:stCondLst>
                                            <p:cond delay="0"/>
                                          </p:stCondLst>
                                        </p:cTn>
                                        <p:tgtEl>
                                          <p:spTgt spid="133158"/>
                                        </p:tgtEl>
                                        <p:attrNameLst>
                                          <p:attrName>style.visibility</p:attrName>
                                        </p:attrNameLst>
                                      </p:cBhvr>
                                      <p:to>
                                        <p:strVal val="visible"/>
                                      </p:to>
                                    </p:set>
                                    <p:animEffect transition="in" filter="fade">
                                      <p:cBhvr>
                                        <p:cTn id="61" dur="1000"/>
                                        <p:tgtEl>
                                          <p:spTgt spid="133158"/>
                                        </p:tgtEl>
                                      </p:cBhvr>
                                    </p:animEffect>
                                  </p:childTnLst>
                                </p:cTn>
                              </p:par>
                            </p:childTnLst>
                          </p:cTn>
                        </p:par>
                        <p:par>
                          <p:cTn id="62" fill="hold">
                            <p:stCondLst>
                              <p:cond delay="11000"/>
                            </p:stCondLst>
                            <p:childTnLst>
                              <p:par>
                                <p:cTn id="63" presetID="10" presetClass="entr" presetSubtype="0" fill="hold" nodeType="afterEffect">
                                  <p:stCondLst>
                                    <p:cond delay="0"/>
                                  </p:stCondLst>
                                  <p:childTnLst>
                                    <p:set>
                                      <p:cBhvr>
                                        <p:cTn id="64" dur="1" fill="hold">
                                          <p:stCondLst>
                                            <p:cond delay="0"/>
                                          </p:stCondLst>
                                        </p:cTn>
                                        <p:tgtEl>
                                          <p:spTgt spid="133143"/>
                                        </p:tgtEl>
                                        <p:attrNameLst>
                                          <p:attrName>style.visibility</p:attrName>
                                        </p:attrNameLst>
                                      </p:cBhvr>
                                      <p:to>
                                        <p:strVal val="visible"/>
                                      </p:to>
                                    </p:set>
                                    <p:animEffect transition="in" filter="fade">
                                      <p:cBhvr>
                                        <p:cTn id="65" dur="1000"/>
                                        <p:tgtEl>
                                          <p:spTgt spid="133143"/>
                                        </p:tgtEl>
                                      </p:cBhvr>
                                    </p:animEffect>
                                  </p:childTnLst>
                                </p:cTn>
                              </p:par>
                            </p:childTnLst>
                          </p:cTn>
                        </p:par>
                        <p:par>
                          <p:cTn id="66" fill="hold">
                            <p:stCondLst>
                              <p:cond delay="12000"/>
                            </p:stCondLst>
                            <p:childTnLst>
                              <p:par>
                                <p:cTn id="67" presetID="10" presetClass="entr" presetSubtype="0" fill="hold" nodeType="afterEffect">
                                  <p:stCondLst>
                                    <p:cond delay="0"/>
                                  </p:stCondLst>
                                  <p:childTnLst>
                                    <p:set>
                                      <p:cBhvr>
                                        <p:cTn id="68" dur="1" fill="hold">
                                          <p:stCondLst>
                                            <p:cond delay="0"/>
                                          </p:stCondLst>
                                        </p:cTn>
                                        <p:tgtEl>
                                          <p:spTgt spid="133133"/>
                                        </p:tgtEl>
                                        <p:attrNameLst>
                                          <p:attrName>style.visibility</p:attrName>
                                        </p:attrNameLst>
                                      </p:cBhvr>
                                      <p:to>
                                        <p:strVal val="visible"/>
                                      </p:to>
                                    </p:set>
                                    <p:animEffect transition="in" filter="fade">
                                      <p:cBhvr>
                                        <p:cTn id="69" dur="1000"/>
                                        <p:tgtEl>
                                          <p:spTgt spid="133133"/>
                                        </p:tgtEl>
                                      </p:cBhvr>
                                    </p:animEffect>
                                  </p:childTnLst>
                                </p:cTn>
                              </p:par>
                            </p:childTnLst>
                          </p:cTn>
                        </p:par>
                        <p:par>
                          <p:cTn id="70" fill="hold">
                            <p:stCondLst>
                              <p:cond delay="13000"/>
                            </p:stCondLst>
                            <p:childTnLst>
                              <p:par>
                                <p:cTn id="71" presetID="10" presetClass="entr" presetSubtype="0" fill="hold" nodeType="afterEffect">
                                  <p:stCondLst>
                                    <p:cond delay="0"/>
                                  </p:stCondLst>
                                  <p:childTnLst>
                                    <p:set>
                                      <p:cBhvr>
                                        <p:cTn id="72" dur="1" fill="hold">
                                          <p:stCondLst>
                                            <p:cond delay="0"/>
                                          </p:stCondLst>
                                        </p:cTn>
                                        <p:tgtEl>
                                          <p:spTgt spid="133141"/>
                                        </p:tgtEl>
                                        <p:attrNameLst>
                                          <p:attrName>style.visibility</p:attrName>
                                        </p:attrNameLst>
                                      </p:cBhvr>
                                      <p:to>
                                        <p:strVal val="visible"/>
                                      </p:to>
                                    </p:set>
                                    <p:animEffect transition="in" filter="fade">
                                      <p:cBhvr>
                                        <p:cTn id="73" dur="1000"/>
                                        <p:tgtEl>
                                          <p:spTgt spid="133141"/>
                                        </p:tgtEl>
                                      </p:cBhvr>
                                    </p:animEffect>
                                  </p:childTnLst>
                                </p:cTn>
                              </p:par>
                            </p:childTnLst>
                          </p:cTn>
                        </p:par>
                        <p:par>
                          <p:cTn id="74" fill="hold">
                            <p:stCondLst>
                              <p:cond delay="14000"/>
                            </p:stCondLst>
                            <p:childTnLst>
                              <p:par>
                                <p:cTn id="75" presetID="10" presetClass="entr" presetSubtype="0" fill="hold" nodeType="afterEffect">
                                  <p:stCondLst>
                                    <p:cond delay="0"/>
                                  </p:stCondLst>
                                  <p:childTnLst>
                                    <p:set>
                                      <p:cBhvr>
                                        <p:cTn id="76" dur="1" fill="hold">
                                          <p:stCondLst>
                                            <p:cond delay="0"/>
                                          </p:stCondLst>
                                        </p:cTn>
                                        <p:tgtEl>
                                          <p:spTgt spid="133159"/>
                                        </p:tgtEl>
                                        <p:attrNameLst>
                                          <p:attrName>style.visibility</p:attrName>
                                        </p:attrNameLst>
                                      </p:cBhvr>
                                      <p:to>
                                        <p:strVal val="visible"/>
                                      </p:to>
                                    </p:set>
                                    <p:animEffect transition="in" filter="fade">
                                      <p:cBhvr>
                                        <p:cTn id="77" dur="1000"/>
                                        <p:tgtEl>
                                          <p:spTgt spid="133159"/>
                                        </p:tgtEl>
                                      </p:cBhvr>
                                    </p:animEffect>
                                  </p:childTnLst>
                                </p:cTn>
                              </p:par>
                            </p:childTnLst>
                          </p:cTn>
                        </p:par>
                        <p:par>
                          <p:cTn id="78" fill="hold">
                            <p:stCondLst>
                              <p:cond delay="15000"/>
                            </p:stCondLst>
                            <p:childTnLst>
                              <p:par>
                                <p:cTn id="79" presetID="10" presetClass="entr" presetSubtype="0" fill="hold" nodeType="afterEffect">
                                  <p:stCondLst>
                                    <p:cond delay="0"/>
                                  </p:stCondLst>
                                  <p:childTnLst>
                                    <p:set>
                                      <p:cBhvr>
                                        <p:cTn id="80" dur="1" fill="hold">
                                          <p:stCondLst>
                                            <p:cond delay="0"/>
                                          </p:stCondLst>
                                        </p:cTn>
                                        <p:tgtEl>
                                          <p:spTgt spid="133169"/>
                                        </p:tgtEl>
                                        <p:attrNameLst>
                                          <p:attrName>style.visibility</p:attrName>
                                        </p:attrNameLst>
                                      </p:cBhvr>
                                      <p:to>
                                        <p:strVal val="visible"/>
                                      </p:to>
                                    </p:set>
                                    <p:animEffect transition="in" filter="fade">
                                      <p:cBhvr>
                                        <p:cTn id="81" dur="1000"/>
                                        <p:tgtEl>
                                          <p:spTgt spid="133169"/>
                                        </p:tgtEl>
                                      </p:cBhvr>
                                    </p:animEffect>
                                  </p:childTnLst>
                                </p:cTn>
                              </p:par>
                            </p:childTnLst>
                          </p:cTn>
                        </p:par>
                        <p:par>
                          <p:cTn id="82" fill="hold">
                            <p:stCondLst>
                              <p:cond delay="16000"/>
                            </p:stCondLst>
                            <p:childTnLst>
                              <p:par>
                                <p:cTn id="83" presetID="10" presetClass="entr" presetSubtype="0" fill="hold" nodeType="afterEffect">
                                  <p:stCondLst>
                                    <p:cond delay="0"/>
                                  </p:stCondLst>
                                  <p:childTnLst>
                                    <p:set>
                                      <p:cBhvr>
                                        <p:cTn id="84" dur="1" fill="hold">
                                          <p:stCondLst>
                                            <p:cond delay="0"/>
                                          </p:stCondLst>
                                        </p:cTn>
                                        <p:tgtEl>
                                          <p:spTgt spid="133153"/>
                                        </p:tgtEl>
                                        <p:attrNameLst>
                                          <p:attrName>style.visibility</p:attrName>
                                        </p:attrNameLst>
                                      </p:cBhvr>
                                      <p:to>
                                        <p:strVal val="visible"/>
                                      </p:to>
                                    </p:set>
                                    <p:animEffect transition="in" filter="fade">
                                      <p:cBhvr>
                                        <p:cTn id="85" dur="1000"/>
                                        <p:tgtEl>
                                          <p:spTgt spid="133153"/>
                                        </p:tgtEl>
                                      </p:cBhvr>
                                    </p:animEffect>
                                  </p:childTnLst>
                                </p:cTn>
                              </p:par>
                            </p:childTnLst>
                          </p:cTn>
                        </p:par>
                        <p:par>
                          <p:cTn id="86" fill="hold">
                            <p:stCondLst>
                              <p:cond delay="17000"/>
                            </p:stCondLst>
                            <p:childTnLst>
                              <p:par>
                                <p:cTn id="87" presetID="10" presetClass="entr" presetSubtype="0" fill="hold" nodeType="afterEffect">
                                  <p:stCondLst>
                                    <p:cond delay="0"/>
                                  </p:stCondLst>
                                  <p:childTnLst>
                                    <p:set>
                                      <p:cBhvr>
                                        <p:cTn id="88" dur="1" fill="hold">
                                          <p:stCondLst>
                                            <p:cond delay="0"/>
                                          </p:stCondLst>
                                        </p:cTn>
                                        <p:tgtEl>
                                          <p:spTgt spid="133156"/>
                                        </p:tgtEl>
                                        <p:attrNameLst>
                                          <p:attrName>style.visibility</p:attrName>
                                        </p:attrNameLst>
                                      </p:cBhvr>
                                      <p:to>
                                        <p:strVal val="visible"/>
                                      </p:to>
                                    </p:set>
                                    <p:animEffect transition="in" filter="fade">
                                      <p:cBhvr>
                                        <p:cTn id="89" dur="1000"/>
                                        <p:tgtEl>
                                          <p:spTgt spid="133156"/>
                                        </p:tgtEl>
                                      </p:cBhvr>
                                    </p:animEffect>
                                  </p:childTnLst>
                                </p:cTn>
                              </p:par>
                            </p:childTnLst>
                          </p:cTn>
                        </p:par>
                        <p:par>
                          <p:cTn id="90" fill="hold">
                            <p:stCondLst>
                              <p:cond delay="18000"/>
                            </p:stCondLst>
                            <p:childTnLst>
                              <p:par>
                                <p:cTn id="91" presetID="10" presetClass="entr" presetSubtype="0" fill="hold" nodeType="afterEffect">
                                  <p:stCondLst>
                                    <p:cond delay="0"/>
                                  </p:stCondLst>
                                  <p:childTnLst>
                                    <p:set>
                                      <p:cBhvr>
                                        <p:cTn id="92" dur="1" fill="hold">
                                          <p:stCondLst>
                                            <p:cond delay="0"/>
                                          </p:stCondLst>
                                        </p:cTn>
                                        <p:tgtEl>
                                          <p:spTgt spid="133160"/>
                                        </p:tgtEl>
                                        <p:attrNameLst>
                                          <p:attrName>style.visibility</p:attrName>
                                        </p:attrNameLst>
                                      </p:cBhvr>
                                      <p:to>
                                        <p:strVal val="visible"/>
                                      </p:to>
                                    </p:set>
                                    <p:animEffect transition="in" filter="fade">
                                      <p:cBhvr>
                                        <p:cTn id="93" dur="1000"/>
                                        <p:tgtEl>
                                          <p:spTgt spid="133160"/>
                                        </p:tgtEl>
                                      </p:cBhvr>
                                    </p:animEffect>
                                  </p:childTnLst>
                                </p:cTn>
                              </p:par>
                            </p:childTnLst>
                          </p:cTn>
                        </p:par>
                        <p:par>
                          <p:cTn id="94" fill="hold">
                            <p:stCondLst>
                              <p:cond delay="19000"/>
                            </p:stCondLst>
                            <p:childTnLst>
                              <p:par>
                                <p:cTn id="95" presetID="10" presetClass="entr" presetSubtype="0" fill="hold" nodeType="afterEffect">
                                  <p:stCondLst>
                                    <p:cond delay="0"/>
                                  </p:stCondLst>
                                  <p:childTnLst>
                                    <p:set>
                                      <p:cBhvr>
                                        <p:cTn id="96" dur="1" fill="hold">
                                          <p:stCondLst>
                                            <p:cond delay="0"/>
                                          </p:stCondLst>
                                        </p:cTn>
                                        <p:tgtEl>
                                          <p:spTgt spid="133167"/>
                                        </p:tgtEl>
                                        <p:attrNameLst>
                                          <p:attrName>style.visibility</p:attrName>
                                        </p:attrNameLst>
                                      </p:cBhvr>
                                      <p:to>
                                        <p:strVal val="visible"/>
                                      </p:to>
                                    </p:set>
                                    <p:animEffect transition="in" filter="fade">
                                      <p:cBhvr>
                                        <p:cTn id="97" dur="1000"/>
                                        <p:tgtEl>
                                          <p:spTgt spid="133167"/>
                                        </p:tgtEl>
                                      </p:cBhvr>
                                    </p:animEffect>
                                  </p:childTnLst>
                                </p:cTn>
                              </p:par>
                            </p:childTnLst>
                          </p:cTn>
                        </p:par>
                        <p:par>
                          <p:cTn id="98" fill="hold">
                            <p:stCondLst>
                              <p:cond delay="20000"/>
                            </p:stCondLst>
                            <p:childTnLst>
                              <p:par>
                                <p:cTn id="99" presetID="10" presetClass="entr" presetSubtype="0" fill="hold" nodeType="afterEffect">
                                  <p:stCondLst>
                                    <p:cond delay="0"/>
                                  </p:stCondLst>
                                  <p:childTnLst>
                                    <p:set>
                                      <p:cBhvr>
                                        <p:cTn id="100" dur="1" fill="hold">
                                          <p:stCondLst>
                                            <p:cond delay="0"/>
                                          </p:stCondLst>
                                        </p:cTn>
                                        <p:tgtEl>
                                          <p:spTgt spid="133149"/>
                                        </p:tgtEl>
                                        <p:attrNameLst>
                                          <p:attrName>style.visibility</p:attrName>
                                        </p:attrNameLst>
                                      </p:cBhvr>
                                      <p:to>
                                        <p:strVal val="visible"/>
                                      </p:to>
                                    </p:set>
                                    <p:animEffect transition="in" filter="fade">
                                      <p:cBhvr>
                                        <p:cTn id="101" dur="1000"/>
                                        <p:tgtEl>
                                          <p:spTgt spid="133149"/>
                                        </p:tgtEl>
                                      </p:cBhvr>
                                    </p:animEffect>
                                  </p:childTnLst>
                                </p:cTn>
                              </p:par>
                            </p:childTnLst>
                          </p:cTn>
                        </p:par>
                        <p:par>
                          <p:cTn id="102" fill="hold">
                            <p:stCondLst>
                              <p:cond delay="21000"/>
                            </p:stCondLst>
                            <p:childTnLst>
                              <p:par>
                                <p:cTn id="103" presetID="10" presetClass="entr" presetSubtype="0" fill="hold" nodeType="afterEffect">
                                  <p:stCondLst>
                                    <p:cond delay="0"/>
                                  </p:stCondLst>
                                  <p:childTnLst>
                                    <p:set>
                                      <p:cBhvr>
                                        <p:cTn id="104" dur="1" fill="hold">
                                          <p:stCondLst>
                                            <p:cond delay="0"/>
                                          </p:stCondLst>
                                        </p:cTn>
                                        <p:tgtEl>
                                          <p:spTgt spid="133140"/>
                                        </p:tgtEl>
                                        <p:attrNameLst>
                                          <p:attrName>style.visibility</p:attrName>
                                        </p:attrNameLst>
                                      </p:cBhvr>
                                      <p:to>
                                        <p:strVal val="visible"/>
                                      </p:to>
                                    </p:set>
                                    <p:animEffect transition="in" filter="fade">
                                      <p:cBhvr>
                                        <p:cTn id="105" dur="1000"/>
                                        <p:tgtEl>
                                          <p:spTgt spid="133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381000"/>
            <a:ext cx="8229600" cy="1447800"/>
          </a:xfrm>
          <a:noFill/>
          <a:ln w="57150">
            <a:solidFill>
              <a:schemeClr val="bg2"/>
            </a:solidFill>
            <a:miter lim="800000"/>
            <a:headEnd/>
            <a:tailEnd/>
          </a:ln>
        </p:spPr>
        <p:txBody>
          <a:bodyPr/>
          <a:lstStyle/>
          <a:p>
            <a:r>
              <a:rPr lang="en-US" sz="3600" b="1" dirty="0" smtClean="0">
                <a:latin typeface="Showcard Gothic" pitchFamily="82" charset="0"/>
              </a:rPr>
              <a:t>SYMBOLS</a:t>
            </a:r>
            <a:r>
              <a:rPr lang="en-US" sz="3600" dirty="0" smtClean="0"/>
              <a:t> </a:t>
            </a:r>
            <a:r>
              <a:rPr lang="en-US" sz="3600" dirty="0" smtClean="0">
                <a:sym typeface="Wingdings" pitchFamily="2" charset="2"/>
              </a:rPr>
              <a:t></a:t>
            </a:r>
            <a:r>
              <a:rPr lang="en-US" sz="3600" dirty="0" smtClean="0"/>
              <a:t> </a:t>
            </a:r>
            <a:r>
              <a:rPr lang="en-US" sz="4000" dirty="0">
                <a:latin typeface="Algerian" pitchFamily="82" charset="0"/>
              </a:rPr>
              <a:t>SYMBOLISM</a:t>
            </a:r>
            <a:br>
              <a:rPr lang="en-US" sz="4000" dirty="0">
                <a:latin typeface="Algerian" pitchFamily="82" charset="0"/>
              </a:rPr>
            </a:br>
            <a:r>
              <a:rPr lang="en-US" sz="2000" i="1" dirty="0" err="1">
                <a:latin typeface="Mongolian Baiti" pitchFamily="66" charset="0"/>
                <a:cs typeface="Mongolian Baiti" pitchFamily="66" charset="0"/>
              </a:rPr>
              <a:t>S</a:t>
            </a:r>
            <a:r>
              <a:rPr lang="en-US" sz="2000" i="1" dirty="0" err="1" smtClean="0">
                <a:latin typeface="Mongolian Baiti" pitchFamily="66" charset="0"/>
                <a:cs typeface="Mongolian Baiti" pitchFamily="66" charset="0"/>
              </a:rPr>
              <a:t>YMBOLISM</a:t>
            </a:r>
            <a:r>
              <a:rPr lang="en-US" sz="2000" dirty="0" smtClean="0">
                <a:latin typeface="Mongolian Baiti" pitchFamily="66" charset="0"/>
                <a:cs typeface="Mongolian Baiti" pitchFamily="66" charset="0"/>
              </a:rPr>
              <a:t> </a:t>
            </a:r>
            <a:r>
              <a:rPr lang="en-US" sz="2000" dirty="0">
                <a:latin typeface="Mongolian Baiti" pitchFamily="66" charset="0"/>
                <a:cs typeface="Mongolian Baiti" pitchFamily="66" charset="0"/>
              </a:rPr>
              <a:t>is simply the use of symbols in art or literature</a:t>
            </a:r>
            <a:r>
              <a:rPr lang="en-US" sz="2000" dirty="0" smtClean="0">
                <a:latin typeface="Mongolian Baiti" pitchFamily="66" charset="0"/>
                <a:cs typeface="Mongolian Baiti" pitchFamily="66" charset="0"/>
              </a:rPr>
              <a:t>.</a:t>
            </a:r>
            <a:r>
              <a:rPr lang="en-US" sz="2000" dirty="0">
                <a:latin typeface="Mongolian Baiti" pitchFamily="66" charset="0"/>
                <a:cs typeface="Mongolian Baiti" pitchFamily="66" charset="0"/>
              </a:rPr>
              <a:t/>
            </a:r>
            <a:br>
              <a:rPr lang="en-US" sz="2000" dirty="0">
                <a:latin typeface="Mongolian Baiti" pitchFamily="66" charset="0"/>
                <a:cs typeface="Mongolian Baiti" pitchFamily="66" charset="0"/>
              </a:rPr>
            </a:br>
            <a:endParaRPr lang="en-US" sz="2000" dirty="0">
              <a:latin typeface="Mongolian Baiti" pitchFamily="66" charset="0"/>
              <a:cs typeface="Mongolian Baiti" pitchFamily="66" charset="0"/>
            </a:endParaRPr>
          </a:p>
        </p:txBody>
      </p:sp>
      <p:sp>
        <p:nvSpPr>
          <p:cNvPr id="134147" name="Rectangle 3"/>
          <p:cNvSpPr>
            <a:spLocks noGrp="1" noChangeArrowheads="1"/>
          </p:cNvSpPr>
          <p:nvPr>
            <p:ph type="body" idx="1"/>
          </p:nvPr>
        </p:nvSpPr>
        <p:spPr>
          <a:xfrm>
            <a:off x="457200" y="1295400"/>
            <a:ext cx="8229600" cy="5410200"/>
          </a:xfrm>
        </p:spPr>
        <p:txBody>
          <a:bodyPr/>
          <a:lstStyle/>
          <a:p>
            <a:pPr>
              <a:lnSpc>
                <a:spcPct val="90000"/>
              </a:lnSpc>
              <a:buFont typeface="Wingdings" pitchFamily="2" charset="2"/>
              <a:buNone/>
            </a:pPr>
            <a:endParaRPr lang="en-US" sz="1000" dirty="0"/>
          </a:p>
          <a:p>
            <a:pPr algn="ctr">
              <a:lnSpc>
                <a:spcPct val="90000"/>
              </a:lnSpc>
              <a:buFont typeface="Wingdings" pitchFamily="2" charset="2"/>
              <a:buNone/>
            </a:pPr>
            <a:endParaRPr lang="en-US" sz="2000" dirty="0"/>
          </a:p>
          <a:p>
            <a:pPr algn="ctr">
              <a:lnSpc>
                <a:spcPct val="90000"/>
              </a:lnSpc>
              <a:buFont typeface="Wingdings" pitchFamily="2" charset="2"/>
              <a:buNone/>
            </a:pPr>
            <a:endParaRPr lang="en-US" sz="2000" dirty="0"/>
          </a:p>
          <a:p>
            <a:pPr algn="ctr">
              <a:lnSpc>
                <a:spcPct val="90000"/>
              </a:lnSpc>
              <a:buFont typeface="Wingdings" pitchFamily="2" charset="2"/>
              <a:buNone/>
            </a:pPr>
            <a:r>
              <a:rPr lang="en-US" sz="2000" dirty="0" smtClean="0">
                <a:latin typeface="Baskerville Old Face" pitchFamily="18" charset="0"/>
              </a:rPr>
              <a:t>PART </a:t>
            </a:r>
            <a:r>
              <a:rPr lang="en-US" sz="2000" dirty="0">
                <a:latin typeface="Baskerville Old Face" pitchFamily="18" charset="0"/>
              </a:rPr>
              <a:t>2: “I DREAMT A DREAM</a:t>
            </a:r>
            <a:r>
              <a:rPr lang="en-US" sz="2000" dirty="0" smtClean="0">
                <a:latin typeface="Baskerville Old Face" pitchFamily="18" charset="0"/>
              </a:rPr>
              <a:t>…”</a:t>
            </a:r>
          </a:p>
          <a:p>
            <a:pPr algn="ctr">
              <a:lnSpc>
                <a:spcPct val="90000"/>
              </a:lnSpc>
              <a:buFont typeface="Wingdings" pitchFamily="2" charset="2"/>
              <a:buNone/>
            </a:pPr>
            <a:endParaRPr lang="en-US" sz="800" dirty="0">
              <a:latin typeface="Baskerville Old Face" pitchFamily="18" charset="0"/>
            </a:endParaRPr>
          </a:p>
          <a:p>
            <a:pPr>
              <a:lnSpc>
                <a:spcPct val="90000"/>
              </a:lnSpc>
              <a:buFont typeface="Wingdings" pitchFamily="2" charset="2"/>
              <a:buNone/>
            </a:pPr>
            <a:r>
              <a:rPr lang="en-US" sz="2000" dirty="0">
                <a:latin typeface="Baskerville Old Face" pitchFamily="18" charset="0"/>
                <a:cs typeface="Mongolian Baiti" pitchFamily="66" charset="0"/>
              </a:rPr>
              <a:t>Dreams are often full of strange events and objects that can be symbolic in nature. In fact, there is tons of literature out there that interprets dreams by putting universal meanings to these unexplainable things.</a:t>
            </a:r>
          </a:p>
          <a:p>
            <a:pPr>
              <a:lnSpc>
                <a:spcPct val="90000"/>
              </a:lnSpc>
              <a:buFont typeface="Wingdings" pitchFamily="2" charset="2"/>
              <a:buNone/>
            </a:pPr>
            <a:endParaRPr lang="en-US" sz="1000" b="1" dirty="0"/>
          </a:p>
          <a:p>
            <a:pPr>
              <a:lnSpc>
                <a:spcPct val="90000"/>
              </a:lnSpc>
              <a:buFont typeface="Wingdings" pitchFamily="2" charset="2"/>
              <a:buNone/>
            </a:pPr>
            <a:r>
              <a:rPr lang="en-US" sz="2800" b="1" u="sng" dirty="0">
                <a:latin typeface="Baskerville Old Face" pitchFamily="18" charset="0"/>
              </a:rPr>
              <a:t>Your A</a:t>
            </a:r>
            <a:r>
              <a:rPr lang="en-US" sz="2800" b="1" u="sng" dirty="0" smtClean="0">
                <a:latin typeface="Baskerville Old Face" pitchFamily="18" charset="0"/>
              </a:rPr>
              <a:t>ssignment:</a:t>
            </a:r>
          </a:p>
          <a:p>
            <a:pPr>
              <a:lnSpc>
                <a:spcPct val="90000"/>
              </a:lnSpc>
              <a:buFont typeface="Wingdings" pitchFamily="2" charset="2"/>
              <a:buChar char="Ø"/>
            </a:pPr>
            <a:r>
              <a:rPr lang="en-US" sz="2000" b="1" dirty="0">
                <a:latin typeface="Baskerville Old Face" pitchFamily="18" charset="0"/>
              </a:rPr>
              <a:t>T</a:t>
            </a:r>
            <a:r>
              <a:rPr lang="en-US" sz="2000" dirty="0" smtClean="0">
                <a:latin typeface="Baskerville Old Face" pitchFamily="18" charset="0"/>
              </a:rPr>
              <a:t>ake </a:t>
            </a:r>
            <a:r>
              <a:rPr lang="en-US" sz="2000" dirty="0">
                <a:latin typeface="Baskerville Old Face" pitchFamily="18" charset="0"/>
              </a:rPr>
              <a:t>as many objects/symbols you discovered in “PART 1” and use them in a narrated dream-sequence. Keep in mind that dreams do not interpret themselves; they are mysterious and abstract. </a:t>
            </a:r>
            <a:endParaRPr lang="en-US" sz="2000" dirty="0" smtClean="0">
              <a:latin typeface="Baskerville Old Face" pitchFamily="18" charset="0"/>
            </a:endParaRPr>
          </a:p>
          <a:p>
            <a:pPr>
              <a:lnSpc>
                <a:spcPct val="90000"/>
              </a:lnSpc>
              <a:buFont typeface="Wingdings" pitchFamily="2" charset="2"/>
              <a:buChar char="Ø"/>
            </a:pPr>
            <a:r>
              <a:rPr lang="en-US" sz="2000" dirty="0" smtClean="0">
                <a:latin typeface="Baskerville Old Face" pitchFamily="18" charset="0"/>
              </a:rPr>
              <a:t>Your </a:t>
            </a:r>
            <a:r>
              <a:rPr lang="en-US" sz="2000" dirty="0">
                <a:latin typeface="Baskerville Old Face" pitchFamily="18" charset="0"/>
              </a:rPr>
              <a:t>job is to assimilate a dream in all its weirdness; however, it needs to start with a chronological sequence of events that can include your symbols along the way. </a:t>
            </a:r>
            <a:endParaRPr lang="en-US" sz="2000" dirty="0" smtClean="0">
              <a:latin typeface="Baskerville Old Face" pitchFamily="18" charset="0"/>
            </a:endParaRPr>
          </a:p>
          <a:p>
            <a:pPr>
              <a:lnSpc>
                <a:spcPct val="90000"/>
              </a:lnSpc>
              <a:buFont typeface="Wingdings" pitchFamily="2" charset="2"/>
              <a:buChar char="Ø"/>
            </a:pPr>
            <a:r>
              <a:rPr lang="en-US" sz="2000" dirty="0" smtClean="0">
                <a:latin typeface="Baskerville Old Face" pitchFamily="18" charset="0"/>
              </a:rPr>
              <a:t>It </a:t>
            </a:r>
            <a:r>
              <a:rPr lang="en-US" sz="2000" dirty="0">
                <a:latin typeface="Baskerville Old Face" pitchFamily="18" charset="0"/>
              </a:rPr>
              <a:t>should be at least a half-page long, and no longer than a page. When we’re done, let’s see if we can’t interpret each other’s strange night-time visions…</a:t>
            </a:r>
          </a:p>
        </p:txBody>
      </p:sp>
      <p:pic>
        <p:nvPicPr>
          <p:cNvPr id="134150" name="Picture 6" descr="MCj0430047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 y="1598325"/>
            <a:ext cx="1146101" cy="990600"/>
          </a:xfrm>
          <a:prstGeom prst="rect">
            <a:avLst/>
          </a:prstGeom>
          <a:noFill/>
          <a:extLst>
            <a:ext uri="{909E8E84-426E-40DD-AFC4-6F175D3DCCD1}">
              <a14:hiddenFill xmlns:a14="http://schemas.microsoft.com/office/drawing/2010/main">
                <a:solidFill>
                  <a:srgbClr val="FFFFFF"/>
                </a:solidFill>
              </a14:hiddenFill>
            </a:ext>
          </a:extLst>
        </p:spPr>
      </p:pic>
      <p:pic>
        <p:nvPicPr>
          <p:cNvPr id="134152" name="Picture 8" descr="MCj043259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886963">
            <a:off x="7973886" y="1634968"/>
            <a:ext cx="982952" cy="982952"/>
          </a:xfrm>
          <a:prstGeom prst="rect">
            <a:avLst/>
          </a:prstGeom>
          <a:noFill/>
          <a:extLst>
            <a:ext uri="{909E8E84-426E-40DD-AFC4-6F175D3DCCD1}">
              <a14:hiddenFill xmlns:a14="http://schemas.microsoft.com/office/drawing/2010/main">
                <a:solidFill>
                  <a:srgbClr val="FFFFFF"/>
                </a:solidFill>
              </a14:hiddenFill>
            </a:ext>
          </a:extLst>
        </p:spPr>
      </p:pic>
      <p:pic>
        <p:nvPicPr>
          <p:cNvPr id="134153" name="Picture 9" descr="MCj0431611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8501" y="1607561"/>
            <a:ext cx="609600" cy="60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4147">
                                            <p:txEl>
                                              <p:pRg st="3" end="3"/>
                                            </p:txEl>
                                          </p:spTgt>
                                        </p:tgtEl>
                                        <p:attrNameLst>
                                          <p:attrName>style.visibility</p:attrName>
                                        </p:attrNameLst>
                                      </p:cBhvr>
                                      <p:to>
                                        <p:strVal val="visible"/>
                                      </p:to>
                                    </p:set>
                                    <p:animEffect transition="in" filter="fade">
                                      <p:cBhvr>
                                        <p:cTn id="7" dur="2000"/>
                                        <p:tgtEl>
                                          <p:spTgt spid="134147">
                                            <p:txEl>
                                              <p:pRg st="3" end="3"/>
                                            </p:txEl>
                                          </p:spTgt>
                                        </p:tgtEl>
                                      </p:cBhvr>
                                    </p:animEffect>
                                    <p:anim calcmode="lin" valueType="num">
                                      <p:cBhvr>
                                        <p:cTn id="8" dur="2000" fill="hold"/>
                                        <p:tgtEl>
                                          <p:spTgt spid="134147">
                                            <p:txEl>
                                              <p:pRg st="3" end="3"/>
                                            </p:txEl>
                                          </p:spTgt>
                                        </p:tgtEl>
                                        <p:attrNameLst>
                                          <p:attrName>ppt_x</p:attrName>
                                        </p:attrNameLst>
                                      </p:cBhvr>
                                      <p:tavLst>
                                        <p:tav tm="0">
                                          <p:val>
                                            <p:strVal val="#ppt_x"/>
                                          </p:val>
                                        </p:tav>
                                        <p:tav tm="100000">
                                          <p:val>
                                            <p:strVal val="#ppt_x"/>
                                          </p:val>
                                        </p:tav>
                                      </p:tavLst>
                                    </p:anim>
                                    <p:anim calcmode="lin" valueType="num">
                                      <p:cBhvr>
                                        <p:cTn id="9" dur="2000" fill="hold"/>
                                        <p:tgtEl>
                                          <p:spTgt spid="134147">
                                            <p:txEl>
                                              <p:pRg st="3" end="3"/>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34150"/>
                                        </p:tgtEl>
                                        <p:attrNameLst>
                                          <p:attrName>style.visibility</p:attrName>
                                        </p:attrNameLst>
                                      </p:cBhvr>
                                      <p:to>
                                        <p:strVal val="visible"/>
                                      </p:to>
                                    </p:set>
                                    <p:animEffect transition="in" filter="fade">
                                      <p:cBhvr>
                                        <p:cTn id="12" dur="2000"/>
                                        <p:tgtEl>
                                          <p:spTgt spid="134150"/>
                                        </p:tgtEl>
                                      </p:cBhvr>
                                    </p:animEffect>
                                  </p:childTnLst>
                                </p:cTn>
                              </p:par>
                              <p:par>
                                <p:cTn id="13" presetID="10" presetClass="entr" presetSubtype="0" fill="hold" nodeType="withEffect">
                                  <p:stCondLst>
                                    <p:cond delay="0"/>
                                  </p:stCondLst>
                                  <p:childTnLst>
                                    <p:set>
                                      <p:cBhvr>
                                        <p:cTn id="14" dur="1" fill="hold">
                                          <p:stCondLst>
                                            <p:cond delay="0"/>
                                          </p:stCondLst>
                                        </p:cTn>
                                        <p:tgtEl>
                                          <p:spTgt spid="134153"/>
                                        </p:tgtEl>
                                        <p:attrNameLst>
                                          <p:attrName>style.visibility</p:attrName>
                                        </p:attrNameLst>
                                      </p:cBhvr>
                                      <p:to>
                                        <p:strVal val="visible"/>
                                      </p:to>
                                    </p:set>
                                    <p:animEffect transition="in" filter="fade">
                                      <p:cBhvr>
                                        <p:cTn id="15" dur="2000"/>
                                        <p:tgtEl>
                                          <p:spTgt spid="134153"/>
                                        </p:tgtEl>
                                      </p:cBhvr>
                                    </p:animEffect>
                                  </p:childTnLst>
                                </p:cTn>
                              </p:par>
                              <p:par>
                                <p:cTn id="16" presetID="10" presetClass="entr" presetSubtype="0" fill="hold" nodeType="withEffect">
                                  <p:stCondLst>
                                    <p:cond delay="0"/>
                                  </p:stCondLst>
                                  <p:childTnLst>
                                    <p:set>
                                      <p:cBhvr>
                                        <p:cTn id="17" dur="1" fill="hold">
                                          <p:stCondLst>
                                            <p:cond delay="0"/>
                                          </p:stCondLst>
                                        </p:cTn>
                                        <p:tgtEl>
                                          <p:spTgt spid="134152"/>
                                        </p:tgtEl>
                                        <p:attrNameLst>
                                          <p:attrName>style.visibility</p:attrName>
                                        </p:attrNameLst>
                                      </p:cBhvr>
                                      <p:to>
                                        <p:strVal val="visible"/>
                                      </p:to>
                                    </p:set>
                                    <p:animEffect transition="in" filter="fade">
                                      <p:cBhvr>
                                        <p:cTn id="18" dur="2000"/>
                                        <p:tgtEl>
                                          <p:spTgt spid="13415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4147">
                                            <p:txEl>
                                              <p:pRg st="5" end="5"/>
                                            </p:txEl>
                                          </p:spTgt>
                                        </p:tgtEl>
                                        <p:attrNameLst>
                                          <p:attrName>style.visibility</p:attrName>
                                        </p:attrNameLst>
                                      </p:cBhvr>
                                      <p:to>
                                        <p:strVal val="visible"/>
                                      </p:to>
                                    </p:set>
                                    <p:animEffect transition="in" filter="fade">
                                      <p:cBhvr>
                                        <p:cTn id="23" dur="2000"/>
                                        <p:tgtEl>
                                          <p:spTgt spid="13414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4147">
                                            <p:txEl>
                                              <p:pRg st="7" end="7"/>
                                            </p:txEl>
                                          </p:spTgt>
                                        </p:tgtEl>
                                        <p:attrNameLst>
                                          <p:attrName>style.visibility</p:attrName>
                                        </p:attrNameLst>
                                      </p:cBhvr>
                                      <p:to>
                                        <p:strVal val="visible"/>
                                      </p:to>
                                    </p:set>
                                    <p:animEffect transition="in" filter="fade">
                                      <p:cBhvr>
                                        <p:cTn id="28" dur="2000"/>
                                        <p:tgtEl>
                                          <p:spTgt spid="134147">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4147">
                                            <p:txEl>
                                              <p:pRg st="8" end="8"/>
                                            </p:txEl>
                                          </p:spTgt>
                                        </p:tgtEl>
                                        <p:attrNameLst>
                                          <p:attrName>style.visibility</p:attrName>
                                        </p:attrNameLst>
                                      </p:cBhvr>
                                      <p:to>
                                        <p:strVal val="visible"/>
                                      </p:to>
                                    </p:set>
                                    <p:animEffect transition="in" filter="fade">
                                      <p:cBhvr>
                                        <p:cTn id="33" dur="2000"/>
                                        <p:tgtEl>
                                          <p:spTgt spid="134147">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4147">
                                            <p:txEl>
                                              <p:pRg st="9" end="9"/>
                                            </p:txEl>
                                          </p:spTgt>
                                        </p:tgtEl>
                                        <p:attrNameLst>
                                          <p:attrName>style.visibility</p:attrName>
                                        </p:attrNameLst>
                                      </p:cBhvr>
                                      <p:to>
                                        <p:strVal val="visible"/>
                                      </p:to>
                                    </p:set>
                                    <p:animEffect transition="in" filter="fade">
                                      <p:cBhvr>
                                        <p:cTn id="38" dur="2000"/>
                                        <p:tgtEl>
                                          <p:spTgt spid="134147">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4147">
                                            <p:txEl>
                                              <p:pRg st="10" end="10"/>
                                            </p:txEl>
                                          </p:spTgt>
                                        </p:tgtEl>
                                        <p:attrNameLst>
                                          <p:attrName>style.visibility</p:attrName>
                                        </p:attrNameLst>
                                      </p:cBhvr>
                                      <p:to>
                                        <p:strVal val="visible"/>
                                      </p:to>
                                    </p:set>
                                    <p:animEffect transition="in" filter="fade">
                                      <p:cBhvr>
                                        <p:cTn id="43" dur="2000"/>
                                        <p:tgtEl>
                                          <p:spTgt spid="1341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200" y="381000"/>
            <a:ext cx="8229600" cy="838200"/>
          </a:xfrm>
          <a:noFill/>
          <a:ln w="57150">
            <a:solidFill>
              <a:schemeClr val="bg2"/>
            </a:solidFill>
            <a:miter lim="800000"/>
            <a:headEnd/>
            <a:tailEnd/>
          </a:ln>
        </p:spPr>
        <p:txBody>
          <a:bodyPr/>
          <a:lstStyle/>
          <a:p>
            <a:r>
              <a:rPr lang="en-US" dirty="0" smtClean="0">
                <a:latin typeface="Baskerville Old Face" pitchFamily="18" charset="0"/>
              </a:rPr>
              <a:t>Allegory</a:t>
            </a:r>
            <a:endParaRPr lang="en-US" dirty="0">
              <a:latin typeface="Baskerville Old Face" pitchFamily="18" charset="0"/>
            </a:endParaRPr>
          </a:p>
        </p:txBody>
      </p:sp>
      <p:sp>
        <p:nvSpPr>
          <p:cNvPr id="135171" name="Rectangle 3"/>
          <p:cNvSpPr>
            <a:spLocks noGrp="1" noChangeArrowheads="1"/>
          </p:cNvSpPr>
          <p:nvPr>
            <p:ph type="body" idx="1"/>
          </p:nvPr>
        </p:nvSpPr>
        <p:spPr>
          <a:xfrm>
            <a:off x="457200" y="1447800"/>
            <a:ext cx="8229600" cy="2971800"/>
          </a:xfrm>
        </p:spPr>
        <p:txBody>
          <a:bodyPr/>
          <a:lstStyle/>
          <a:p>
            <a:pPr>
              <a:lnSpc>
                <a:spcPct val="90000"/>
              </a:lnSpc>
              <a:buFont typeface="Wingdings" pitchFamily="2" charset="2"/>
              <a:buChar char="v"/>
            </a:pPr>
            <a:r>
              <a:rPr lang="en-US" sz="2800" dirty="0" smtClean="0">
                <a:latin typeface="Mongolian Baiti" pitchFamily="66" charset="0"/>
                <a:cs typeface="Mongolian Baiti" pitchFamily="66" charset="0"/>
              </a:rPr>
              <a:t>A complete </a:t>
            </a:r>
            <a:r>
              <a:rPr lang="en-US" sz="2800" dirty="0">
                <a:latin typeface="Mongolian Baiti" pitchFamily="66" charset="0"/>
                <a:cs typeface="Mongolian Baiti" pitchFamily="66" charset="0"/>
              </a:rPr>
              <a:t>and self-contained narrative that can also be applied to a parallel set of external situations which may be political, moral, religious or philosophical. </a:t>
            </a:r>
            <a:endParaRPr lang="en-US" sz="2800" dirty="0" smtClean="0">
              <a:latin typeface="Mongolian Baiti" pitchFamily="66" charset="0"/>
              <a:cs typeface="Mongolian Baiti" pitchFamily="66" charset="0"/>
            </a:endParaRPr>
          </a:p>
          <a:p>
            <a:pPr>
              <a:lnSpc>
                <a:spcPct val="90000"/>
              </a:lnSpc>
              <a:buFont typeface="Wingdings" pitchFamily="2" charset="2"/>
              <a:buChar char="v"/>
            </a:pPr>
            <a:r>
              <a:rPr lang="en-US" sz="2800" dirty="0" smtClean="0">
                <a:latin typeface="Mongolian Baiti" pitchFamily="66" charset="0"/>
                <a:cs typeface="Mongolian Baiti" pitchFamily="66" charset="0"/>
              </a:rPr>
              <a:t>In </a:t>
            </a:r>
            <a:r>
              <a:rPr lang="en-US" sz="2800" dirty="0">
                <a:latin typeface="Mongolian Baiti" pitchFamily="66" charset="0"/>
                <a:cs typeface="Mongolian Baiti" pitchFamily="66" charset="0"/>
              </a:rPr>
              <a:t>other words, it tells a real story and a symbolic story simultaneously. </a:t>
            </a:r>
          </a:p>
        </p:txBody>
      </p:sp>
      <p:sp>
        <p:nvSpPr>
          <p:cNvPr id="135172" name="Text Box 4"/>
          <p:cNvSpPr txBox="1">
            <a:spLocks noChangeArrowheads="1"/>
          </p:cNvSpPr>
          <p:nvPr/>
        </p:nvSpPr>
        <p:spPr bwMode="auto">
          <a:xfrm>
            <a:off x="762000" y="4495800"/>
            <a:ext cx="7620000" cy="1446213"/>
          </a:xfrm>
          <a:prstGeom prst="rect">
            <a:avLst/>
          </a:prstGeom>
          <a:noFill/>
          <a:ln w="7620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dirty="0">
                <a:effectLst>
                  <a:outerShdw blurRad="38100" dist="38100" dir="2700000" algn="tl">
                    <a:srgbClr val="000000"/>
                  </a:outerShdw>
                </a:effectLst>
              </a:rPr>
              <a:t>Like symbols, allegories can be personal, contextual, cultural and universal.</a:t>
            </a:r>
          </a:p>
          <a:p>
            <a:pPr>
              <a:spcBef>
                <a:spcPct val="50000"/>
              </a:spcBef>
            </a:pPr>
            <a:endParaRPr lang="en-US" sz="2400" dirty="0">
              <a:effectLst>
                <a:outerShdw blurRad="38100" dist="38100" dir="2700000" algn="tl">
                  <a:srgbClr val="000000"/>
                </a:outerShdw>
              </a:effectLst>
            </a:endParaRPr>
          </a:p>
        </p:txBody>
      </p:sp>
      <p:pic>
        <p:nvPicPr>
          <p:cNvPr id="135174" name="Picture 6" descr="MCj0413634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953000"/>
            <a:ext cx="1331913" cy="1643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Effect transition="in" filter="fade">
                                      <p:cBhvr>
                                        <p:cTn id="7" dur="2000"/>
                                        <p:tgtEl>
                                          <p:spTgt spid="135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171">
                                            <p:txEl>
                                              <p:pRg st="1" end="1"/>
                                            </p:txEl>
                                          </p:spTgt>
                                        </p:tgtEl>
                                        <p:attrNameLst>
                                          <p:attrName>style.visibility</p:attrName>
                                        </p:attrNameLst>
                                      </p:cBhvr>
                                      <p:to>
                                        <p:strVal val="visible"/>
                                      </p:to>
                                    </p:set>
                                    <p:animEffect transition="in" filter="fade">
                                      <p:cBhvr>
                                        <p:cTn id="12" dur="2000"/>
                                        <p:tgtEl>
                                          <p:spTgt spid="135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5172"/>
                                        </p:tgtEl>
                                        <p:attrNameLst>
                                          <p:attrName>style.visibility</p:attrName>
                                        </p:attrNameLst>
                                      </p:cBhvr>
                                      <p:to>
                                        <p:strVal val="visible"/>
                                      </p:to>
                                    </p:set>
                                    <p:animEffect transition="in" filter="fade">
                                      <p:cBhvr>
                                        <p:cTn id="17" dur="2000"/>
                                        <p:tgtEl>
                                          <p:spTgt spid="135172"/>
                                        </p:tgtEl>
                                      </p:cBhvr>
                                    </p:animEffect>
                                  </p:childTnLst>
                                </p:cTn>
                              </p:par>
                              <p:par>
                                <p:cTn id="18" presetID="10" presetClass="entr" presetSubtype="0" fill="hold" nodeType="withEffect">
                                  <p:stCondLst>
                                    <p:cond delay="0"/>
                                  </p:stCondLst>
                                  <p:childTnLst>
                                    <p:set>
                                      <p:cBhvr>
                                        <p:cTn id="19" dur="1" fill="hold">
                                          <p:stCondLst>
                                            <p:cond delay="0"/>
                                          </p:stCondLst>
                                        </p:cTn>
                                        <p:tgtEl>
                                          <p:spTgt spid="135174"/>
                                        </p:tgtEl>
                                        <p:attrNameLst>
                                          <p:attrName>style.visibility</p:attrName>
                                        </p:attrNameLst>
                                      </p:cBhvr>
                                      <p:to>
                                        <p:strVal val="visible"/>
                                      </p:to>
                                    </p:set>
                                    <p:animEffect transition="in" filter="fade">
                                      <p:cBhvr>
                                        <p:cTn id="20" dur="2000"/>
                                        <p:tgtEl>
                                          <p:spTgt spid="135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381000"/>
            <a:ext cx="8229600" cy="914400"/>
          </a:xfrm>
          <a:noFill/>
          <a:ln w="57150">
            <a:solidFill>
              <a:schemeClr val="bg2"/>
            </a:solidFill>
            <a:miter lim="800000"/>
            <a:headEnd/>
            <a:tailEnd/>
          </a:ln>
        </p:spPr>
        <p:txBody>
          <a:bodyPr/>
          <a:lstStyle/>
          <a:p>
            <a:r>
              <a:rPr lang="en-US" dirty="0" smtClean="0">
                <a:latin typeface="Baskerville Old Face" pitchFamily="18" charset="0"/>
              </a:rPr>
              <a:t>What’s It Look Like??</a:t>
            </a:r>
            <a:endParaRPr lang="en-US" dirty="0">
              <a:latin typeface="Baskerville Old Face" pitchFamily="18" charset="0"/>
            </a:endParaRPr>
          </a:p>
        </p:txBody>
      </p:sp>
      <p:sp>
        <p:nvSpPr>
          <p:cNvPr id="136195" name="Rectangle 3"/>
          <p:cNvSpPr>
            <a:spLocks noGrp="1" noChangeArrowheads="1"/>
          </p:cNvSpPr>
          <p:nvPr>
            <p:ph type="body" idx="1"/>
          </p:nvPr>
        </p:nvSpPr>
        <p:spPr>
          <a:xfrm>
            <a:off x="457200" y="1524000"/>
            <a:ext cx="8229600" cy="4953000"/>
          </a:xfrm>
        </p:spPr>
        <p:txBody>
          <a:bodyPr/>
          <a:lstStyle/>
          <a:p>
            <a:pPr>
              <a:lnSpc>
                <a:spcPct val="90000"/>
              </a:lnSpc>
              <a:buFont typeface="Wingdings" pitchFamily="2" charset="2"/>
              <a:buNone/>
            </a:pPr>
            <a:r>
              <a:rPr lang="en-US" dirty="0">
                <a:latin typeface="Mongolian Baiti" pitchFamily="66" charset="0"/>
                <a:cs typeface="Mongolian Baiti" pitchFamily="66" charset="0"/>
              </a:rPr>
              <a:t>You may </a:t>
            </a:r>
            <a:r>
              <a:rPr lang="en-US" dirty="0" smtClean="0">
                <a:latin typeface="Mongolian Baiti" pitchFamily="66" charset="0"/>
                <a:cs typeface="Mongolian Baiti" pitchFamily="66" charset="0"/>
              </a:rPr>
              <a:t>recognize…</a:t>
            </a:r>
            <a:endParaRPr lang="en-US" sz="1000" dirty="0"/>
          </a:p>
          <a:p>
            <a:pPr>
              <a:lnSpc>
                <a:spcPct val="90000"/>
              </a:lnSpc>
              <a:buFont typeface="Wingdings" pitchFamily="2" charset="2"/>
              <a:buChar char="Ø"/>
            </a:pPr>
            <a:r>
              <a:rPr lang="en-US" sz="2800" u="sng" dirty="0" smtClean="0">
                <a:solidFill>
                  <a:schemeClr val="tx2"/>
                </a:solidFill>
                <a:latin typeface="Mongolian Baiti" pitchFamily="66" charset="0"/>
                <a:cs typeface="Mongolian Baiti" pitchFamily="66" charset="0"/>
              </a:rPr>
              <a:t>Alice </a:t>
            </a:r>
            <a:r>
              <a:rPr lang="en-US" sz="2800" u="sng" dirty="0">
                <a:solidFill>
                  <a:schemeClr val="tx2"/>
                </a:solidFill>
                <a:latin typeface="Mongolian Baiti" pitchFamily="66" charset="0"/>
                <a:cs typeface="Mongolian Baiti" pitchFamily="66" charset="0"/>
              </a:rPr>
              <a:t>in Wonderland</a:t>
            </a:r>
            <a:r>
              <a:rPr lang="en-US" sz="2800" dirty="0">
                <a:solidFill>
                  <a:schemeClr val="tx2"/>
                </a:solidFill>
                <a:latin typeface="Mongolian Baiti" pitchFamily="66" charset="0"/>
                <a:cs typeface="Mongolian Baiti" pitchFamily="66" charset="0"/>
              </a:rPr>
              <a:t>, </a:t>
            </a:r>
            <a:r>
              <a:rPr lang="en-US" sz="2800" dirty="0">
                <a:latin typeface="Mongolian Baiti" pitchFamily="66" charset="0"/>
                <a:cs typeface="Mongolian Baiti" pitchFamily="66" charset="0"/>
              </a:rPr>
              <a:t>Lewis </a:t>
            </a:r>
            <a:r>
              <a:rPr lang="en-US" sz="2800" dirty="0" smtClean="0">
                <a:latin typeface="Mongolian Baiti" pitchFamily="66" charset="0"/>
                <a:cs typeface="Mongolian Baiti" pitchFamily="66" charset="0"/>
              </a:rPr>
              <a:t>Carroll</a:t>
            </a:r>
          </a:p>
          <a:p>
            <a:pPr lvl="1">
              <a:lnSpc>
                <a:spcPct val="90000"/>
              </a:lnSpc>
              <a:buFont typeface="Wingdings" pitchFamily="2" charset="2"/>
              <a:buChar char="Ø"/>
            </a:pPr>
            <a:r>
              <a:rPr lang="en-US" sz="2400" dirty="0" smtClean="0">
                <a:latin typeface="Mongolian Baiti" pitchFamily="66" charset="0"/>
                <a:cs typeface="Mongolian Baiti" pitchFamily="66" charset="0"/>
              </a:rPr>
              <a:t>Political allegory: "Going down the rabbit hole" is a way of describing a conscious awakening, suddenly realizing that the world around you is not at all how you thought it was and the things that you have been told are lies.</a:t>
            </a:r>
            <a:endParaRPr lang="en-US" sz="2400" dirty="0">
              <a:latin typeface="Mongolian Baiti" pitchFamily="66" charset="0"/>
              <a:cs typeface="Mongolian Baiti" pitchFamily="66" charset="0"/>
            </a:endParaRPr>
          </a:p>
          <a:p>
            <a:pPr>
              <a:lnSpc>
                <a:spcPct val="90000"/>
              </a:lnSpc>
              <a:buFont typeface="Wingdings" pitchFamily="2" charset="2"/>
              <a:buChar char="Ø"/>
            </a:pPr>
            <a:r>
              <a:rPr lang="en-US" sz="2800" dirty="0">
                <a:solidFill>
                  <a:schemeClr val="tx2"/>
                </a:solidFill>
                <a:latin typeface="Mongolian Baiti" pitchFamily="66" charset="0"/>
                <a:cs typeface="Mongolian Baiti" pitchFamily="66" charset="0"/>
              </a:rPr>
              <a:t>The Lord of the Rings trilogy, </a:t>
            </a:r>
            <a:r>
              <a:rPr lang="en-US" sz="2800" dirty="0" smtClean="0">
                <a:latin typeface="Mongolian Baiti" pitchFamily="66" charset="0"/>
                <a:cs typeface="Mongolian Baiti" pitchFamily="66" charset="0"/>
              </a:rPr>
              <a:t>Tolkien</a:t>
            </a:r>
          </a:p>
          <a:p>
            <a:pPr lvl="1">
              <a:lnSpc>
                <a:spcPct val="90000"/>
              </a:lnSpc>
              <a:buFont typeface="Wingdings" pitchFamily="2" charset="2"/>
              <a:buChar char="Ø"/>
            </a:pPr>
            <a:r>
              <a:rPr lang="en-US" sz="2400" i="1" dirty="0" smtClean="0">
                <a:latin typeface="Mongolian Baiti" pitchFamily="66" charset="0"/>
                <a:cs typeface="Mongolian Baiti" pitchFamily="66" charset="0"/>
              </a:rPr>
              <a:t>The Lord of the Rings</a:t>
            </a:r>
            <a:r>
              <a:rPr lang="en-US" sz="2400" dirty="0" smtClean="0">
                <a:latin typeface="Mongolian Baiti" pitchFamily="66" charset="0"/>
                <a:cs typeface="Mongolian Baiti" pitchFamily="66" charset="0"/>
              </a:rPr>
              <a:t> also appears to address issues specific to the twentieth century, particularly the sense of loss, despair, and alienation that came as a result of the two World Wars. Many have read the trilogy as an allegory of the history of modern Europe, especially the rise of Adolf Hitler and Nazism in Germany.</a:t>
            </a:r>
            <a:endParaRPr lang="en-US" sz="2400" dirty="0">
              <a:latin typeface="Mongolian Baiti" pitchFamily="66" charset="0"/>
              <a:cs typeface="Mongolian Baiti" pitchFamily="66" charset="0"/>
            </a:endParaRPr>
          </a:p>
          <a:p>
            <a:pPr>
              <a:lnSpc>
                <a:spcPct val="90000"/>
              </a:lnSpc>
              <a:buFont typeface="Wingdings" pitchFamily="2" charset="2"/>
              <a:buNone/>
            </a:pPr>
            <a:endParaRPr lang="en-US"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fade">
                                      <p:cBhvr>
                                        <p:cTn id="7" dur="20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fade">
                                      <p:cBhvr>
                                        <p:cTn id="12" dur="2000"/>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6195">
                                            <p:txEl>
                                              <p:pRg st="2" end="2"/>
                                            </p:txEl>
                                          </p:spTgt>
                                        </p:tgtEl>
                                        <p:attrNameLst>
                                          <p:attrName>style.visibility</p:attrName>
                                        </p:attrNameLst>
                                      </p:cBhvr>
                                      <p:to>
                                        <p:strVal val="visible"/>
                                      </p:to>
                                    </p:set>
                                    <p:animEffect transition="in" filter="fade">
                                      <p:cBhvr>
                                        <p:cTn id="17" dur="2000"/>
                                        <p:tgtEl>
                                          <p:spTgt spid="136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6195">
                                            <p:txEl>
                                              <p:pRg st="3" end="3"/>
                                            </p:txEl>
                                          </p:spTgt>
                                        </p:tgtEl>
                                        <p:attrNameLst>
                                          <p:attrName>style.visibility</p:attrName>
                                        </p:attrNameLst>
                                      </p:cBhvr>
                                      <p:to>
                                        <p:strVal val="visible"/>
                                      </p:to>
                                    </p:set>
                                    <p:animEffect transition="in" filter="fade">
                                      <p:cBhvr>
                                        <p:cTn id="22" dur="2000"/>
                                        <p:tgtEl>
                                          <p:spTgt spid="136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6195">
                                            <p:txEl>
                                              <p:pRg st="4" end="4"/>
                                            </p:txEl>
                                          </p:spTgt>
                                        </p:tgtEl>
                                        <p:attrNameLst>
                                          <p:attrName>style.visibility</p:attrName>
                                        </p:attrNameLst>
                                      </p:cBhvr>
                                      <p:to>
                                        <p:strVal val="visible"/>
                                      </p:to>
                                    </p:set>
                                    <p:animEffect transition="in" filter="fade">
                                      <p:cBhvr>
                                        <p:cTn id="27" dur="2000"/>
                                        <p:tgtEl>
                                          <p:spTgt spid="136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381000"/>
            <a:ext cx="8229600" cy="914400"/>
          </a:xfrm>
          <a:noFill/>
          <a:ln w="57150">
            <a:solidFill>
              <a:schemeClr val="bg2"/>
            </a:solidFill>
            <a:miter lim="800000"/>
            <a:headEnd/>
            <a:tailEnd/>
          </a:ln>
        </p:spPr>
        <p:txBody>
          <a:bodyPr/>
          <a:lstStyle/>
          <a:p>
            <a:r>
              <a:rPr lang="en-US" dirty="0" smtClean="0">
                <a:latin typeface="Baskerville Old Face" pitchFamily="18" charset="0"/>
              </a:rPr>
              <a:t>What’s It Look Like??</a:t>
            </a:r>
            <a:endParaRPr lang="en-US" dirty="0">
              <a:latin typeface="Baskerville Old Face" pitchFamily="18" charset="0"/>
            </a:endParaRPr>
          </a:p>
        </p:txBody>
      </p:sp>
      <p:sp>
        <p:nvSpPr>
          <p:cNvPr id="136195" name="Rectangle 3"/>
          <p:cNvSpPr>
            <a:spLocks noGrp="1" noChangeArrowheads="1"/>
          </p:cNvSpPr>
          <p:nvPr>
            <p:ph type="body" idx="1"/>
          </p:nvPr>
        </p:nvSpPr>
        <p:spPr>
          <a:xfrm>
            <a:off x="457200" y="1524000"/>
            <a:ext cx="8229600" cy="4953000"/>
          </a:xfrm>
        </p:spPr>
        <p:txBody>
          <a:bodyPr/>
          <a:lstStyle/>
          <a:p>
            <a:pPr>
              <a:lnSpc>
                <a:spcPct val="90000"/>
              </a:lnSpc>
              <a:buFont typeface="Wingdings" pitchFamily="2" charset="2"/>
              <a:buChar char="Ø"/>
            </a:pPr>
            <a:r>
              <a:rPr lang="en-US" sz="2800" dirty="0" smtClean="0">
                <a:solidFill>
                  <a:schemeClr val="tx2"/>
                </a:solidFill>
                <a:latin typeface="Mongolian Baiti" pitchFamily="66" charset="0"/>
                <a:cs typeface="Mongolian Baiti" pitchFamily="66" charset="0"/>
              </a:rPr>
              <a:t>The </a:t>
            </a:r>
            <a:r>
              <a:rPr lang="en-US" sz="2800" dirty="0">
                <a:solidFill>
                  <a:schemeClr val="tx2"/>
                </a:solidFill>
                <a:latin typeface="Mongolian Baiti" pitchFamily="66" charset="0"/>
                <a:cs typeface="Mongolian Baiti" pitchFamily="66" charset="0"/>
              </a:rPr>
              <a:t>NARNIA series, </a:t>
            </a:r>
            <a:r>
              <a:rPr lang="en-US" sz="2800" dirty="0">
                <a:latin typeface="Mongolian Baiti" pitchFamily="66" charset="0"/>
                <a:cs typeface="Mongolian Baiti" pitchFamily="66" charset="0"/>
              </a:rPr>
              <a:t>C.S. </a:t>
            </a:r>
            <a:r>
              <a:rPr lang="en-US" sz="2800" dirty="0" smtClean="0">
                <a:latin typeface="Mongolian Baiti" pitchFamily="66" charset="0"/>
                <a:cs typeface="Mongolian Baiti" pitchFamily="66" charset="0"/>
              </a:rPr>
              <a:t>Lewis</a:t>
            </a:r>
          </a:p>
          <a:p>
            <a:pPr lvl="1">
              <a:lnSpc>
                <a:spcPct val="90000"/>
              </a:lnSpc>
              <a:buFont typeface="Wingdings" pitchFamily="2" charset="2"/>
              <a:buChar char="Ø"/>
            </a:pPr>
            <a:r>
              <a:rPr lang="en-US" sz="2400" dirty="0">
                <a:latin typeface="Mongolian Baiti" pitchFamily="66" charset="0"/>
                <a:cs typeface="Mongolian Baiti" pitchFamily="66" charset="0"/>
              </a:rPr>
              <a:t>A</a:t>
            </a:r>
            <a:r>
              <a:rPr lang="en-US" sz="2400" dirty="0" smtClean="0">
                <a:latin typeface="Mongolian Baiti" pitchFamily="66" charset="0"/>
                <a:cs typeface="Mongolian Baiti" pitchFamily="66" charset="0"/>
              </a:rPr>
              <a:t>re often considered allegories, although C. S. Lewis himself did not intent them to be. Contained in each of the seven books are allegorical elements which represent many aspects of the Christian faith and religion.  </a:t>
            </a:r>
            <a:r>
              <a:rPr lang="en-US" sz="2400" dirty="0" err="1" smtClean="0">
                <a:latin typeface="Mongolian Baiti" pitchFamily="66" charset="0"/>
                <a:cs typeface="Mongolian Baiti" pitchFamily="66" charset="0"/>
              </a:rPr>
              <a:t>Aslan</a:t>
            </a:r>
            <a:r>
              <a:rPr lang="en-US" sz="2400" dirty="0" smtClean="0">
                <a:latin typeface="Mongolian Baiti" pitchFamily="66" charset="0"/>
                <a:cs typeface="Mongolian Baiti" pitchFamily="66" charset="0"/>
              </a:rPr>
              <a:t> (the lion) is often considered to be the fictional representation of Christ.</a:t>
            </a:r>
            <a:endParaRPr lang="en-US" sz="2400" dirty="0">
              <a:latin typeface="Mongolian Baiti" pitchFamily="66" charset="0"/>
              <a:cs typeface="Mongolian Baiti" pitchFamily="66" charset="0"/>
            </a:endParaRPr>
          </a:p>
          <a:p>
            <a:pPr>
              <a:lnSpc>
                <a:spcPct val="90000"/>
              </a:lnSpc>
              <a:buFont typeface="Wingdings" pitchFamily="2" charset="2"/>
              <a:buChar char="Ø"/>
            </a:pPr>
            <a:r>
              <a:rPr lang="en-US" sz="2800" u="sng" dirty="0">
                <a:solidFill>
                  <a:schemeClr val="tx2"/>
                </a:solidFill>
                <a:latin typeface="Mongolian Baiti" pitchFamily="66" charset="0"/>
                <a:cs typeface="Mongolian Baiti" pitchFamily="66" charset="0"/>
              </a:rPr>
              <a:t>The Divine Comedy</a:t>
            </a:r>
            <a:r>
              <a:rPr lang="en-US" sz="2800" dirty="0">
                <a:solidFill>
                  <a:schemeClr val="tx2"/>
                </a:solidFill>
                <a:latin typeface="Mongolian Baiti" pitchFamily="66" charset="0"/>
                <a:cs typeface="Mongolian Baiti" pitchFamily="66" charset="0"/>
              </a:rPr>
              <a:t>, </a:t>
            </a:r>
            <a:r>
              <a:rPr lang="en-US" sz="2800" dirty="0" smtClean="0">
                <a:latin typeface="Mongolian Baiti" pitchFamily="66" charset="0"/>
                <a:cs typeface="Mongolian Baiti" pitchFamily="66" charset="0"/>
              </a:rPr>
              <a:t>Dante</a:t>
            </a:r>
          </a:p>
          <a:p>
            <a:pPr lvl="1">
              <a:lnSpc>
                <a:spcPct val="90000"/>
              </a:lnSpc>
              <a:buFont typeface="Wingdings" pitchFamily="2" charset="2"/>
              <a:buChar char="Ø"/>
            </a:pPr>
            <a:r>
              <a:rPr lang="en-US" sz="2400" dirty="0" smtClean="0">
                <a:latin typeface="Mongolian Baiti" pitchFamily="66" charset="0"/>
                <a:cs typeface="Mongolian Baiti" pitchFamily="66" charset="0"/>
              </a:rPr>
              <a:t>Each canto (section), and the episodes within, contain many alternative meanings. Dante's allegory, however, is more complex, and, in explaining how to read the poem he outlines other levels of meaning besides the allegory: the historical, the moral, the literal, and the anagogical</a:t>
            </a:r>
            <a:r>
              <a:rPr lang="en-US" sz="2400" dirty="0" smtClean="0"/>
              <a:t>.</a:t>
            </a:r>
            <a:endParaRPr lang="en-US" sz="2400" dirty="0">
              <a:solidFill>
                <a:schemeClr val="tx2"/>
              </a:solidFill>
              <a:latin typeface="Mongolian Baiti" pitchFamily="66" charset="0"/>
              <a:cs typeface="Mongolian Baiti" pitchFamily="66" charset="0"/>
            </a:endParaRPr>
          </a:p>
          <a:p>
            <a:pPr>
              <a:lnSpc>
                <a:spcPct val="90000"/>
              </a:lnSpc>
              <a:buFont typeface="Wingdings" pitchFamily="2" charset="2"/>
              <a:buNone/>
            </a:pPr>
            <a:endParaRPr lang="en-US" sz="1000" dirty="0"/>
          </a:p>
        </p:txBody>
      </p:sp>
    </p:spTree>
    <p:extLst>
      <p:ext uri="{BB962C8B-B14F-4D97-AF65-F5344CB8AC3E}">
        <p14:creationId xmlns:p14="http://schemas.microsoft.com/office/powerpoint/2010/main" val="334808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fade">
                                      <p:cBhvr>
                                        <p:cTn id="7" dur="20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fade">
                                      <p:cBhvr>
                                        <p:cTn id="12" dur="2000"/>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6195">
                                            <p:txEl>
                                              <p:pRg st="2" end="2"/>
                                            </p:txEl>
                                          </p:spTgt>
                                        </p:tgtEl>
                                        <p:attrNameLst>
                                          <p:attrName>style.visibility</p:attrName>
                                        </p:attrNameLst>
                                      </p:cBhvr>
                                      <p:to>
                                        <p:strVal val="visible"/>
                                      </p:to>
                                    </p:set>
                                    <p:animEffect transition="in" filter="fade">
                                      <p:cBhvr>
                                        <p:cTn id="17" dur="2000"/>
                                        <p:tgtEl>
                                          <p:spTgt spid="136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6195">
                                            <p:txEl>
                                              <p:pRg st="3" end="3"/>
                                            </p:txEl>
                                          </p:spTgt>
                                        </p:tgtEl>
                                        <p:attrNameLst>
                                          <p:attrName>style.visibility</p:attrName>
                                        </p:attrNameLst>
                                      </p:cBhvr>
                                      <p:to>
                                        <p:strVal val="visible"/>
                                      </p:to>
                                    </p:set>
                                    <p:animEffect transition="in" filter="fade">
                                      <p:cBhvr>
                                        <p:cTn id="22" dur="2000"/>
                                        <p:tgtEl>
                                          <p:spTgt spid="136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381000"/>
            <a:ext cx="8229600" cy="914400"/>
          </a:xfrm>
          <a:noFill/>
          <a:ln w="57150">
            <a:solidFill>
              <a:schemeClr val="bg2"/>
            </a:solidFill>
            <a:miter lim="800000"/>
            <a:headEnd/>
            <a:tailEnd/>
          </a:ln>
        </p:spPr>
        <p:txBody>
          <a:bodyPr/>
          <a:lstStyle/>
          <a:p>
            <a:r>
              <a:rPr lang="en-US" dirty="0" smtClean="0">
                <a:latin typeface="Baskerville Old Face" pitchFamily="18" charset="0"/>
              </a:rPr>
              <a:t>The Bottom Line</a:t>
            </a:r>
            <a:endParaRPr lang="en-US" dirty="0">
              <a:latin typeface="Baskerville Old Face" pitchFamily="18" charset="0"/>
            </a:endParaRPr>
          </a:p>
        </p:txBody>
      </p:sp>
      <p:sp>
        <p:nvSpPr>
          <p:cNvPr id="136195" name="Rectangle 3"/>
          <p:cNvSpPr>
            <a:spLocks noGrp="1" noChangeArrowheads="1"/>
          </p:cNvSpPr>
          <p:nvPr>
            <p:ph type="body" idx="1"/>
          </p:nvPr>
        </p:nvSpPr>
        <p:spPr>
          <a:xfrm>
            <a:off x="457200" y="1524000"/>
            <a:ext cx="8229600" cy="2209800"/>
          </a:xfrm>
        </p:spPr>
        <p:txBody>
          <a:bodyPr/>
          <a:lstStyle/>
          <a:p>
            <a:pPr>
              <a:lnSpc>
                <a:spcPct val="90000"/>
              </a:lnSpc>
              <a:buFont typeface="Wingdings" pitchFamily="2" charset="2"/>
              <a:buChar char="Ø"/>
            </a:pPr>
            <a:r>
              <a:rPr lang="en-US" sz="2800" dirty="0" smtClean="0">
                <a:solidFill>
                  <a:schemeClr val="tx2"/>
                </a:solidFill>
                <a:latin typeface="Mongolian Baiti" pitchFamily="66" charset="0"/>
                <a:cs typeface="Mongolian Baiti" pitchFamily="66" charset="0"/>
              </a:rPr>
              <a:t>Symbolism and Allegory are literary “modes” </a:t>
            </a:r>
          </a:p>
          <a:p>
            <a:pPr>
              <a:lnSpc>
                <a:spcPct val="90000"/>
              </a:lnSpc>
              <a:buFont typeface="Wingdings" pitchFamily="2" charset="2"/>
              <a:buChar char="Ø"/>
            </a:pPr>
            <a:r>
              <a:rPr lang="en-US" sz="2800" dirty="0" smtClean="0">
                <a:solidFill>
                  <a:schemeClr val="tx2"/>
                </a:solidFill>
                <a:latin typeface="Mongolian Baiti" pitchFamily="66" charset="0"/>
                <a:cs typeface="Mongolian Baiti" pitchFamily="66" charset="0"/>
              </a:rPr>
              <a:t>They are used to expand the meaning that the author intends to portray. </a:t>
            </a:r>
            <a:endParaRPr lang="en-US" sz="1000" dirty="0"/>
          </a:p>
        </p:txBody>
      </p:sp>
      <p:pic>
        <p:nvPicPr>
          <p:cNvPr id="141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895600"/>
            <a:ext cx="2739216"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13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fade">
                                      <p:cBhvr>
                                        <p:cTn id="7" dur="20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fade">
                                      <p:cBhvr>
                                        <p:cTn id="12" dur="2000"/>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316"/>
                                        </p:tgtEl>
                                        <p:attrNameLst>
                                          <p:attrName>style.visibility</p:attrName>
                                        </p:attrNameLst>
                                      </p:cBhvr>
                                      <p:to>
                                        <p:strVal val="visible"/>
                                      </p:to>
                                    </p:set>
                                    <p:animEffect transition="in" filter="fade">
                                      <p:cBhvr>
                                        <p:cTn id="17" dur="3000"/>
                                        <p:tgtEl>
                                          <p:spTgt spid="141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Textured</Template>
  <TotalTime>440</TotalTime>
  <Words>844</Words>
  <Application>Microsoft Office PowerPoint</Application>
  <PresentationFormat>On-screen Show (4:3)</PresentationFormat>
  <Paragraphs>81</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Tahoma</vt:lpstr>
      <vt:lpstr>Wingdings</vt:lpstr>
      <vt:lpstr>Bradley Hand ITC</vt:lpstr>
      <vt:lpstr>Showcard Gothic</vt:lpstr>
      <vt:lpstr>Broadway</vt:lpstr>
      <vt:lpstr>Algerian</vt:lpstr>
      <vt:lpstr>Textured</vt:lpstr>
      <vt:lpstr>PowerPoint Presentation</vt:lpstr>
      <vt:lpstr>What’s In A Symbol</vt:lpstr>
      <vt:lpstr>Symbols &amp; Signs</vt:lpstr>
      <vt:lpstr>Why Symbols?</vt:lpstr>
      <vt:lpstr>Interpreting Symbols</vt:lpstr>
      <vt:lpstr>Interpreting Symbols</vt:lpstr>
      <vt:lpstr>On Interpreting Symbols</vt:lpstr>
      <vt:lpstr>On Interpreting Symbols</vt:lpstr>
      <vt:lpstr>PowerPoint Presentation</vt:lpstr>
      <vt:lpstr>SYMBOLS  SYMBOLISM SYMBOLISM is simply the use of symbols in art or literature. </vt:lpstr>
      <vt:lpstr>Allegory</vt:lpstr>
      <vt:lpstr>What’s It Look Like??</vt:lpstr>
      <vt:lpstr>What’s It Look Like??</vt:lpstr>
      <vt:lpstr>The Bottom Line</vt:lpstr>
    </vt:vector>
  </TitlesOfParts>
  <Company>Calvary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TERMS:</dc:title>
  <dc:creator>Laura Fissel</dc:creator>
  <cp:lastModifiedBy>tpowell</cp:lastModifiedBy>
  <cp:revision>126</cp:revision>
  <dcterms:created xsi:type="dcterms:W3CDTF">2008-03-14T12:33:40Z</dcterms:created>
  <dcterms:modified xsi:type="dcterms:W3CDTF">2012-07-06T02:47:19Z</dcterms:modified>
</cp:coreProperties>
</file>