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4" r:id="rId8"/>
    <p:sldId id="261"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685800"/>
            <a:ext cx="7772400" cy="2743200"/>
          </a:xfrm>
        </p:spPr>
        <p:txBody>
          <a:bodyPr/>
          <a:lstStyle>
            <a:lvl1pPr>
              <a:defRPr sz="60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685800" y="3429000"/>
            <a:ext cx="7772400" cy="2209800"/>
          </a:xfrm>
        </p:spPr>
        <p:txBody>
          <a:bodyPr/>
          <a:lstStyle>
            <a:lvl1pPr marL="0" indent="0" algn="ctr">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solidFill>
            <a:srgbClr val="B2B2B2">
              <a:alpha val="50000"/>
            </a:srgbClr>
          </a:soli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752600"/>
            <a:ext cx="7772400" cy="4343400"/>
          </a:xfrm>
          <a:prstGeom prst="rect">
            <a:avLst/>
          </a:prstGeom>
          <a:solidFill>
            <a:srgbClr val="B2B2B2">
              <a:alpha val="5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charset="0"/>
        </a:defRPr>
      </a:lvl2pPr>
      <a:lvl3pPr algn="ctr" rtl="0" eaLnBrk="1" fontAlgn="base" hangingPunct="1">
        <a:spcBef>
          <a:spcPct val="0"/>
        </a:spcBef>
        <a:spcAft>
          <a:spcPct val="0"/>
        </a:spcAft>
        <a:defRPr sz="4400">
          <a:solidFill>
            <a:schemeClr val="tx1"/>
          </a:solidFill>
          <a:latin typeface="Times New Roman" charset="0"/>
        </a:defRPr>
      </a:lvl3pPr>
      <a:lvl4pPr algn="ctr" rtl="0" eaLnBrk="1" fontAlgn="base" hangingPunct="1">
        <a:spcBef>
          <a:spcPct val="0"/>
        </a:spcBef>
        <a:spcAft>
          <a:spcPct val="0"/>
        </a:spcAft>
        <a:defRPr sz="4400">
          <a:solidFill>
            <a:schemeClr val="tx1"/>
          </a:solidFill>
          <a:latin typeface="Times New Roman" charset="0"/>
        </a:defRPr>
      </a:lvl4pPr>
      <a:lvl5pPr algn="ctr" rtl="0" eaLnBrk="1" fontAlgn="base" hangingPunct="1">
        <a:spcBef>
          <a:spcPct val="0"/>
        </a:spcBef>
        <a:spcAft>
          <a:spcPct val="0"/>
        </a:spcAft>
        <a:defRPr sz="4400">
          <a:solidFill>
            <a:schemeClr val="tx1"/>
          </a:solidFill>
          <a:latin typeface="Times New Roman" charset="0"/>
        </a:defRPr>
      </a:lvl5pPr>
      <a:lvl6pPr marL="457200" algn="ctr" rtl="0" eaLnBrk="1" fontAlgn="base" hangingPunct="1">
        <a:spcBef>
          <a:spcPct val="0"/>
        </a:spcBef>
        <a:spcAft>
          <a:spcPct val="0"/>
        </a:spcAft>
        <a:defRPr sz="4400">
          <a:solidFill>
            <a:schemeClr val="tx1"/>
          </a:solidFill>
          <a:latin typeface="Times New Roman" charset="0"/>
        </a:defRPr>
      </a:lvl6pPr>
      <a:lvl7pPr marL="914400" algn="ctr" rtl="0" eaLnBrk="1" fontAlgn="base" hangingPunct="1">
        <a:spcBef>
          <a:spcPct val="0"/>
        </a:spcBef>
        <a:spcAft>
          <a:spcPct val="0"/>
        </a:spcAft>
        <a:defRPr sz="4400">
          <a:solidFill>
            <a:schemeClr val="tx1"/>
          </a:solidFill>
          <a:latin typeface="Times New Roman" charset="0"/>
        </a:defRPr>
      </a:lvl7pPr>
      <a:lvl8pPr marL="1371600" algn="ctr" rtl="0" eaLnBrk="1" fontAlgn="base" hangingPunct="1">
        <a:spcBef>
          <a:spcPct val="0"/>
        </a:spcBef>
        <a:spcAft>
          <a:spcPct val="0"/>
        </a:spcAft>
        <a:defRPr sz="4400">
          <a:solidFill>
            <a:schemeClr val="tx1"/>
          </a:solidFill>
          <a:latin typeface="Times New Roman" charset="0"/>
        </a:defRPr>
      </a:lvl8pPr>
      <a:lvl9pPr marL="1828800" algn="ctr" rtl="0" eaLnBrk="1" fontAlgn="base" hangingPunct="1">
        <a:spcBef>
          <a:spcPct val="0"/>
        </a:spcBef>
        <a:spcAft>
          <a:spcPct val="0"/>
        </a:spcAft>
        <a:defRPr sz="4400">
          <a:solidFill>
            <a:schemeClr val="tx1"/>
          </a:solidFill>
          <a:latin typeface="Times New Roman"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Building an Outline &amp;  A Thesis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Thesis: Why??</a:t>
            </a:r>
            <a:endParaRPr lang="en-US" dirty="0"/>
          </a:p>
        </p:txBody>
      </p:sp>
      <p:sp>
        <p:nvSpPr>
          <p:cNvPr id="3" name="Content Placeholder 2"/>
          <p:cNvSpPr>
            <a:spLocks noGrp="1"/>
          </p:cNvSpPr>
          <p:nvPr>
            <p:ph idx="1"/>
          </p:nvPr>
        </p:nvSpPr>
        <p:spPr/>
        <p:txBody>
          <a:bodyPr/>
          <a:lstStyle/>
          <a:p>
            <a:r>
              <a:rPr lang="en-US" dirty="0" smtClean="0"/>
              <a:t>A thesis is one of the most important components of an essay</a:t>
            </a:r>
          </a:p>
          <a:p>
            <a:r>
              <a:rPr lang="en-US" dirty="0" smtClean="0"/>
              <a:t>Usually no more than a sentence or two long</a:t>
            </a:r>
          </a:p>
          <a:p>
            <a:r>
              <a:rPr lang="en-US" dirty="0" smtClean="0"/>
              <a:t>It says what the author is trying to prove in the essay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800" decel="100000"/>
                                        <p:tgtEl>
                                          <p:spTgt spid="3">
                                            <p:txEl>
                                              <p:pRg st="2" end="2"/>
                                            </p:txEl>
                                          </p:spTgt>
                                        </p:tgtEl>
                                      </p:cBhvr>
                                    </p:animEffect>
                                    <p:anim calcmode="lin" valueType="num">
                                      <p:cBhvr>
                                        <p:cTn id="28"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a:t>
            </a:r>
            <a:endParaRPr lang="en-US" dirty="0"/>
          </a:p>
        </p:txBody>
      </p:sp>
      <p:sp>
        <p:nvSpPr>
          <p:cNvPr id="3" name="Content Placeholder 2"/>
          <p:cNvSpPr>
            <a:spLocks noGrp="1"/>
          </p:cNvSpPr>
          <p:nvPr>
            <p:ph idx="1"/>
          </p:nvPr>
        </p:nvSpPr>
        <p:spPr/>
        <p:txBody>
          <a:bodyPr/>
          <a:lstStyle/>
          <a:p>
            <a:r>
              <a:rPr lang="en-US" dirty="0" smtClean="0"/>
              <a:t>First-things first, figure out what you are writing about</a:t>
            </a:r>
          </a:p>
          <a:p>
            <a:r>
              <a:rPr lang="en-US" dirty="0" smtClean="0"/>
              <a:t>A thesis statement should be clear, and to the point</a:t>
            </a:r>
          </a:p>
          <a:p>
            <a:r>
              <a:rPr lang="en-US" dirty="0" smtClean="0"/>
              <a:t>The reader should have no doubt what the essay is about when they read the statement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800" decel="100000"/>
                                        <p:tgtEl>
                                          <p:spTgt spid="3">
                                            <p:txEl>
                                              <p:pRg st="2" end="2"/>
                                            </p:txEl>
                                          </p:spTgt>
                                        </p:tgtEl>
                                      </p:cBhvr>
                                    </p:animEffect>
                                    <p:anim calcmode="lin" valueType="num">
                                      <p:cBhvr>
                                        <p:cTn id="28"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and See…</a:t>
            </a:r>
            <a:endParaRPr lang="en-US" dirty="0"/>
          </a:p>
        </p:txBody>
      </p:sp>
      <p:sp>
        <p:nvSpPr>
          <p:cNvPr id="3" name="Content Placeholder 2"/>
          <p:cNvSpPr>
            <a:spLocks noGrp="1"/>
          </p:cNvSpPr>
          <p:nvPr>
            <p:ph idx="1"/>
          </p:nvPr>
        </p:nvSpPr>
        <p:spPr/>
        <p:txBody>
          <a:bodyPr/>
          <a:lstStyle/>
          <a:p>
            <a:r>
              <a:rPr lang="en-US" dirty="0" smtClean="0"/>
              <a:t>Have a look at this opening paragraph to a research paper</a:t>
            </a:r>
          </a:p>
          <a:p>
            <a:r>
              <a:rPr lang="en-US" dirty="0" smtClean="0"/>
              <a:t>What is the </a:t>
            </a:r>
            <a:r>
              <a:rPr lang="en-US" b="1" u="sng" dirty="0" smtClean="0"/>
              <a:t>thesis</a:t>
            </a:r>
            <a:r>
              <a:rPr lang="en-US" dirty="0" smtClean="0"/>
              <a:t> of the paper??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324600"/>
          </a:xfrm>
        </p:spPr>
        <p:txBody>
          <a:bodyPr/>
          <a:lstStyle/>
          <a:p>
            <a:pPr>
              <a:buNone/>
            </a:pPr>
            <a:r>
              <a:rPr lang="en-US" sz="2200" b="1" u="sng" dirty="0" smtClean="0"/>
              <a:t>The Power of Oaths</a:t>
            </a:r>
            <a:endParaRPr lang="en-US" sz="2200" b="1" dirty="0" smtClean="0"/>
          </a:p>
          <a:p>
            <a:pPr>
              <a:buNone/>
            </a:pPr>
            <a:endParaRPr lang="en-US" sz="800" dirty="0" smtClean="0"/>
          </a:p>
          <a:p>
            <a:pPr>
              <a:buNone/>
            </a:pPr>
            <a:r>
              <a:rPr lang="en-US" sz="2000" dirty="0" smtClean="0"/>
              <a:t>		</a:t>
            </a:r>
            <a:r>
              <a:rPr lang="en-US" sz="2200" dirty="0" smtClean="0"/>
              <a:t>Oaths carry with them a power, a power that has been recognized for thousands of years and in almost every culture.  The act of “giving your word” or swearing an oath seems to be as old as humankind. Merriam-Webster’s Dictionary definition describes an oath as: (1) : a solemn usually formal calling upon God or a god to witness to the truth of what one says or to witness that one sincerely intends to do what one says  (2) : a solemn attestation of the truth or inviolability of one's words.  “The use of an object, sacred or otherwise, or invoking a curse, as a pledge to tell the truth, is a custom that belongs to the primitive past, and its prevalence among the Biblical Hebrews attest to its origin” (www.positiveatheism.org). The act of swearing an oath is such a recognized tradition that such a system that is practiced in present-day courts of law, is also practiced in seemingly ignorant tribal groups, such as the Negroes tribes of </a:t>
            </a:r>
            <a:r>
              <a:rPr lang="en-US" sz="2200" dirty="0" err="1" smtClean="0"/>
              <a:t>Loango</a:t>
            </a:r>
            <a:r>
              <a:rPr lang="en-US" sz="2200" dirty="0" smtClean="0"/>
              <a:t>, an area of the Congo. This alone places the two different cultures on the same level. </a:t>
            </a:r>
          </a:p>
          <a:p>
            <a:pPr>
              <a:buNone/>
            </a:pP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Clarity….</a:t>
            </a:r>
            <a:endParaRPr lang="en-US" dirty="0"/>
          </a:p>
        </p:txBody>
      </p:sp>
      <p:sp>
        <p:nvSpPr>
          <p:cNvPr id="3" name="Content Placeholder 2"/>
          <p:cNvSpPr>
            <a:spLocks noGrp="1"/>
          </p:cNvSpPr>
          <p:nvPr>
            <p:ph idx="1"/>
          </p:nvPr>
        </p:nvSpPr>
        <p:spPr/>
        <p:txBody>
          <a:bodyPr/>
          <a:lstStyle/>
          <a:p>
            <a:r>
              <a:rPr lang="en-US" dirty="0" smtClean="0"/>
              <a:t>It can be a little confusing, can’t it!!</a:t>
            </a:r>
          </a:p>
          <a:p>
            <a:r>
              <a:rPr lang="en-US" dirty="0" smtClean="0"/>
              <a:t>If the author is a little unclear about what the thesis is about, how can they can clear within the essay??</a:t>
            </a:r>
          </a:p>
          <a:p>
            <a:r>
              <a:rPr lang="en-US" dirty="0" smtClean="0"/>
              <a:t>BE CLEAR about what you want to say!!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800" decel="100000"/>
                                        <p:tgtEl>
                                          <p:spTgt spid="3">
                                            <p:txEl>
                                              <p:pRg st="2" end="2"/>
                                            </p:txEl>
                                          </p:spTgt>
                                        </p:tgtEl>
                                      </p:cBhvr>
                                    </p:animEffect>
                                    <p:anim calcmode="lin" valueType="num">
                                      <p:cBhvr>
                                        <p:cTn id="28"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“Proper” Thesis Statement</a:t>
            </a:r>
            <a:endParaRPr lang="en-US" dirty="0"/>
          </a:p>
        </p:txBody>
      </p:sp>
      <p:sp>
        <p:nvSpPr>
          <p:cNvPr id="3" name="Content Placeholder 2"/>
          <p:cNvSpPr>
            <a:spLocks noGrp="1"/>
          </p:cNvSpPr>
          <p:nvPr>
            <p:ph idx="1"/>
          </p:nvPr>
        </p:nvSpPr>
        <p:spPr>
          <a:xfrm>
            <a:off x="685800" y="1752600"/>
            <a:ext cx="7772400" cy="4800600"/>
          </a:xfrm>
        </p:spPr>
        <p:txBody>
          <a:bodyPr/>
          <a:lstStyle/>
          <a:p>
            <a:pPr>
              <a:buNone/>
            </a:pPr>
            <a:r>
              <a:rPr lang="en-US" sz="2800" b="1" dirty="0" smtClean="0"/>
              <a:t>Example of an persuasive thesis statement (what you’re doing):</a:t>
            </a:r>
          </a:p>
          <a:p>
            <a:pPr>
              <a:buNone/>
            </a:pPr>
            <a:r>
              <a:rPr lang="en-US" sz="2800" dirty="0" smtClean="0"/>
              <a:t>	“High school graduates should be required to take a year off to pursue community service projects before entering college in order to increase their maturity and global awareness.”</a:t>
            </a:r>
          </a:p>
          <a:p>
            <a:pPr>
              <a:buNone/>
            </a:pPr>
            <a:r>
              <a:rPr lang="en-US" sz="2800" b="1" dirty="0" smtClean="0"/>
              <a:t>The paper that follows should:</a:t>
            </a:r>
          </a:p>
          <a:p>
            <a:r>
              <a:rPr lang="en-US" sz="2800" dirty="0" smtClean="0"/>
              <a:t>present an argument and give evidence to support the claim that students should pursue community projects before entering college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800" decel="100000"/>
                                        <p:tgtEl>
                                          <p:spTgt spid="3">
                                            <p:txEl>
                                              <p:pRg st="1" end="1"/>
                                            </p:txEl>
                                          </p:spTgt>
                                        </p:tgtEl>
                                      </p:cBhvr>
                                    </p:animEffect>
                                    <p:anim calcmode="lin" valueType="num">
                                      <p:cBhvr>
                                        <p:cTn id="16"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800" decel="100000"/>
                                        <p:tgtEl>
                                          <p:spTgt spid="3">
                                            <p:txEl>
                                              <p:pRg st="2" end="2"/>
                                            </p:txEl>
                                          </p:spTgt>
                                        </p:tgtEl>
                                      </p:cBhvr>
                                    </p:animEffect>
                                    <p:anim calcmode="lin" valueType="num">
                                      <p:cBhvr>
                                        <p:cTn id="26"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par>
                                <p:cTn id="31" presetID="30"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800" decel="100000"/>
                                        <p:tgtEl>
                                          <p:spTgt spid="3">
                                            <p:txEl>
                                              <p:pRg st="3" end="3"/>
                                            </p:txEl>
                                          </p:spTgt>
                                        </p:tgtEl>
                                      </p:cBhvr>
                                    </p:animEffect>
                                    <p:anim calcmode="lin" valueType="num">
                                      <p:cBhvr>
                                        <p:cTn id="34"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5"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6"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outline??</a:t>
            </a:r>
            <a:endParaRPr lang="en-US" dirty="0"/>
          </a:p>
        </p:txBody>
      </p:sp>
      <p:sp>
        <p:nvSpPr>
          <p:cNvPr id="3" name="Content Placeholder 2"/>
          <p:cNvSpPr>
            <a:spLocks noGrp="1"/>
          </p:cNvSpPr>
          <p:nvPr>
            <p:ph idx="1"/>
          </p:nvPr>
        </p:nvSpPr>
        <p:spPr/>
        <p:txBody>
          <a:bodyPr/>
          <a:lstStyle/>
          <a:p>
            <a:r>
              <a:rPr lang="en-US" dirty="0" smtClean="0"/>
              <a:t>The essay outline (the framework for your essay) can come in many shapes and sizes</a:t>
            </a:r>
          </a:p>
          <a:p>
            <a:r>
              <a:rPr lang="en-US" dirty="0" smtClean="0"/>
              <a:t>That’s why I have laid it out for you how I want it done</a:t>
            </a:r>
          </a:p>
          <a:p>
            <a:r>
              <a:rPr lang="en-US" dirty="0" smtClean="0"/>
              <a:t>This is an important tool to use to create organization for you to follow</a:t>
            </a:r>
          </a:p>
          <a:p>
            <a:pPr lvl="1"/>
            <a:r>
              <a:rPr lang="en-US" dirty="0" smtClean="0"/>
              <a:t>Not simply flying by the seat of your pants, even if that works for you!!</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10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10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7" dur="10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26" dur="10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8" presetClass="entr" presetSubtype="0" accel="10000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1000" fill="hold"/>
                                        <p:tgtEl>
                                          <p:spTgt spid="3">
                                            <p:txEl>
                                              <p:pRg st="3" end="3"/>
                                            </p:txEl>
                                          </p:spTgt>
                                        </p:tgtEl>
                                        <p:attrNameLst>
                                          <p:attrName>ppt_w</p:attrName>
                                        </p:attrNameLst>
                                      </p:cBhvr>
                                      <p:tavLst>
                                        <p:tav tm="0">
                                          <p:val>
                                            <p:strVal val="#ppt_w*2.5"/>
                                          </p:val>
                                        </p:tav>
                                        <p:tav tm="100000">
                                          <p:val>
                                            <p:strVal val="#ppt_w"/>
                                          </p:val>
                                        </p:tav>
                                      </p:tavLst>
                                    </p:anim>
                                    <p:anim calcmode="lin" valueType="num">
                                      <p:cBhvr>
                                        <p:cTn id="35" dur="1000" fill="hold"/>
                                        <p:tgtEl>
                                          <p:spTgt spid="3">
                                            <p:txEl>
                                              <p:pRg st="3" end="3"/>
                                            </p:txEl>
                                          </p:spTgt>
                                        </p:tgtEl>
                                        <p:attrNameLst>
                                          <p:attrName>ppt_h</p:attrName>
                                        </p:attrNameLst>
                                      </p:cBhvr>
                                      <p:tavLst>
                                        <p:tav tm="0">
                                          <p:val>
                                            <p:strVal val="#ppt_h*0.01"/>
                                          </p:val>
                                        </p:tav>
                                        <p:tav tm="100000">
                                          <p:val>
                                            <p:strVal val="#ppt_h"/>
                                          </p:val>
                                        </p:tav>
                                      </p:tavLst>
                                    </p:anim>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h+1"/>
                                          </p:val>
                                        </p:tav>
                                        <p:tav tm="100000">
                                          <p:val>
                                            <p:strVal val="#ppt_y"/>
                                          </p:val>
                                        </p:tav>
                                      </p:tavLst>
                                    </p:anim>
                                    <p:animEffect transition="in" filter="fade">
                                      <p:cBhvr>
                                        <p:cTn id="3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moral of this story?</a:t>
            </a:r>
            <a:endParaRPr lang="en-US" dirty="0"/>
          </a:p>
        </p:txBody>
      </p:sp>
      <p:sp>
        <p:nvSpPr>
          <p:cNvPr id="3" name="Content Placeholder 2"/>
          <p:cNvSpPr>
            <a:spLocks noGrp="1"/>
          </p:cNvSpPr>
          <p:nvPr>
            <p:ph idx="1"/>
          </p:nvPr>
        </p:nvSpPr>
        <p:spPr/>
        <p:txBody>
          <a:bodyPr/>
          <a:lstStyle/>
          <a:p>
            <a:pPr algn="ctr">
              <a:buNone/>
            </a:pPr>
            <a:r>
              <a:rPr lang="en-US" sz="4400" dirty="0" smtClean="0"/>
              <a:t>KICS </a:t>
            </a:r>
          </a:p>
          <a:p>
            <a:pPr algn="ctr">
              <a:buNone/>
            </a:pPr>
            <a:r>
              <a:rPr lang="en-US" i="1" dirty="0" smtClean="0"/>
              <a:t>(pronounced KICKS)</a:t>
            </a:r>
          </a:p>
          <a:p>
            <a:pPr algn="ctr">
              <a:buNone/>
            </a:pPr>
            <a:endParaRPr lang="en-US" i="1" dirty="0" smtClean="0"/>
          </a:p>
          <a:p>
            <a:pPr algn="ctr">
              <a:buNone/>
            </a:pPr>
            <a:r>
              <a:rPr lang="en-US" sz="5400" b="1" i="1" dirty="0" smtClean="0"/>
              <a:t>Keep it Clear Silly!!</a:t>
            </a:r>
            <a:endParaRPr lang="en-US" sz="54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3">
                                            <p:txEl>
                                              <p:pRg st="1" end="1"/>
                                            </p:txEl>
                                          </p:spTgt>
                                        </p:tgtEl>
                                        <p:attrNameLst>
                                          <p:attrName>ppt_x</p:attrName>
                                        </p:attrNameLst>
                                      </p:cBhvr>
                                    </p:anim>
                                    <p:anim from="0" to="-1.0" calcmode="lin" valueType="num">
                                      <p:cBhvr>
                                        <p:cTn id="14" dur="200" decel="50000" autoRev="1" fill="hold">
                                          <p:stCondLst>
                                            <p:cond delay="600"/>
                                          </p:stCondLst>
                                        </p:cTn>
                                        <p:tgtEl>
                                          <p:spTgt spid="3">
                                            <p:txEl>
                                              <p:pRg st="1" end="1"/>
                                            </p:txEl>
                                          </p:spTgt>
                                        </p:tgtEl>
                                        <p:attrNameLst>
                                          <p:attrName>xshear</p:attrName>
                                        </p:attrNameLst>
                                      </p:cBhvr>
                                    </p:anim>
                                    <p:animScale>
                                      <p:cBhvr>
                                        <p:cTn id="15" dur="200" decel="100000" autoRev="1" fill="hold">
                                          <p:stCondLst>
                                            <p:cond delay="600"/>
                                          </p:stCondLst>
                                        </p:cTn>
                                        <p:tgtEl>
                                          <p:spTgt spid="3">
                                            <p:txEl>
                                              <p:pRg st="1" end="1"/>
                                            </p:txEl>
                                          </p:spTgt>
                                        </p:tgtEl>
                                      </p:cBhvr>
                                      <p:from x="100000" y="100000"/>
                                      <p:to x="80000" y="100000"/>
                                    </p:animScale>
                                    <p:anim by="(#ppt_h/3+#ppt_w*0.1)" calcmode="lin" valueType="num">
                                      <p:cBhvr additive="sum">
                                        <p:cTn id="16"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17" fill="hold">
                      <p:stCondLst>
                        <p:cond delay="indefinite"/>
                      </p:stCondLst>
                      <p:childTnLst>
                        <p:par>
                          <p:cTn id="18" fill="hold">
                            <p:stCondLst>
                              <p:cond delay="0"/>
                            </p:stCondLst>
                            <p:childTnLst>
                              <p:par>
                                <p:cTn id="19" presetID="34"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from="(-#ppt_w/2)" to="(#ppt_x)" calcmode="lin" valueType="num">
                                      <p:cBhvr>
                                        <p:cTn id="21" dur="600" fill="hold">
                                          <p:stCondLst>
                                            <p:cond delay="0"/>
                                          </p:stCondLst>
                                        </p:cTn>
                                        <p:tgtEl>
                                          <p:spTgt spid="3">
                                            <p:txEl>
                                              <p:pRg st="3" end="3"/>
                                            </p:txEl>
                                          </p:spTgt>
                                        </p:tgtEl>
                                        <p:attrNameLst>
                                          <p:attrName>ppt_x</p:attrName>
                                        </p:attrNameLst>
                                      </p:cBhvr>
                                    </p:anim>
                                    <p:anim from="0" to="-1.0" calcmode="lin" valueType="num">
                                      <p:cBhvr>
                                        <p:cTn id="22" dur="200" decel="50000" autoRev="1" fill="hold">
                                          <p:stCondLst>
                                            <p:cond delay="600"/>
                                          </p:stCondLst>
                                        </p:cTn>
                                        <p:tgtEl>
                                          <p:spTgt spid="3">
                                            <p:txEl>
                                              <p:pRg st="3" end="3"/>
                                            </p:txEl>
                                          </p:spTgt>
                                        </p:tgtEl>
                                        <p:attrNameLst>
                                          <p:attrName>xshear</p:attrName>
                                        </p:attrNameLst>
                                      </p:cBhvr>
                                    </p:anim>
                                    <p:animScale>
                                      <p:cBhvr>
                                        <p:cTn id="23" dur="200" decel="100000" autoRev="1" fill="hold">
                                          <p:stCondLst>
                                            <p:cond delay="600"/>
                                          </p:stCondLst>
                                        </p:cTn>
                                        <p:tgtEl>
                                          <p:spTgt spid="3">
                                            <p:txEl>
                                              <p:pRg st="3" end="3"/>
                                            </p:txEl>
                                          </p:spTgt>
                                        </p:tgtEl>
                                      </p:cBhvr>
                                      <p:from x="100000" y="100000"/>
                                      <p:to x="80000" y="100000"/>
                                    </p:animScale>
                                    <p:anim by="(#ppt_h/3+#ppt_w*0.1)" calcmode="lin" valueType="num">
                                      <p:cBhvr additive="sum">
                                        <p:cTn id="24" dur="200" decel="100000" autoRev="1" fill="hold">
                                          <p:stCondLst>
                                            <p:cond delay="600"/>
                                          </p:stCondLst>
                                        </p:cTn>
                                        <p:tgtEl>
                                          <p:spTgt spid="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pace Transport">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Space Transport</Template>
  <TotalTime>55</TotalTime>
  <Words>255</Words>
  <Application>Microsoft Office PowerPoint</Application>
  <PresentationFormat>On-screen Show (4:3)</PresentationFormat>
  <Paragraphs>34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Space Transport</vt:lpstr>
      <vt:lpstr>Building an Outline &amp;  A Thesis</vt:lpstr>
      <vt:lpstr>A Thesis: Why??</vt:lpstr>
      <vt:lpstr>How??</vt:lpstr>
      <vt:lpstr>Look and See…</vt:lpstr>
      <vt:lpstr>PowerPoint Presentation</vt:lpstr>
      <vt:lpstr>Clarity….</vt:lpstr>
      <vt:lpstr>A “Proper” Thesis Statement</vt:lpstr>
      <vt:lpstr>What about the outline??</vt:lpstr>
      <vt:lpstr>What’s the moral of this story?</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Thesis</dc:title>
  <dc:creator> </dc:creator>
  <cp:lastModifiedBy>tpowell</cp:lastModifiedBy>
  <cp:revision>11</cp:revision>
  <dcterms:created xsi:type="dcterms:W3CDTF">2010-10-25T20:59:03Z</dcterms:created>
  <dcterms:modified xsi:type="dcterms:W3CDTF">2012-07-05T02:04:39Z</dcterms:modified>
</cp:coreProperties>
</file>